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3"/>
  </p:notesMasterIdLst>
  <p:sldIdLst>
    <p:sldId id="256" r:id="rId2"/>
    <p:sldId id="257" r:id="rId3"/>
    <p:sldId id="258" r:id="rId4"/>
    <p:sldId id="259" r:id="rId5"/>
    <p:sldId id="278" r:id="rId6"/>
    <p:sldId id="260" r:id="rId7"/>
    <p:sldId id="261" r:id="rId8"/>
    <p:sldId id="262" r:id="rId9"/>
    <p:sldId id="264" r:id="rId10"/>
    <p:sldId id="265" r:id="rId11"/>
    <p:sldId id="266" r:id="rId12"/>
    <p:sldId id="268" r:id="rId13"/>
    <p:sldId id="276" r:id="rId14"/>
    <p:sldId id="269" r:id="rId15"/>
    <p:sldId id="270" r:id="rId16"/>
    <p:sldId id="271" r:id="rId17"/>
    <p:sldId id="273" r:id="rId18"/>
    <p:sldId id="279" r:id="rId19"/>
    <p:sldId id="277" r:id="rId20"/>
    <p:sldId id="274" r:id="rId21"/>
    <p:sldId id="275" r:id="rId22"/>
  </p:sldIdLst>
  <p:sldSz cx="12192000" cy="6858000"/>
  <p:notesSz cx="9926638" cy="6797675"/>
  <p:embeddedFontLst>
    <p:embeddedFont>
      <p:font typeface="Calibri" panose="020F0502020204030204" pitchFamily="34" charset="0"/>
      <p:regular r:id="rId24"/>
      <p:bold r:id="rId25"/>
      <p:italic r:id="rId26"/>
      <p:boldItalic r:id="rId27"/>
    </p:embeddedFont>
    <p:embeddedFont>
      <p:font typeface="Tahoma" panose="020B0604030504040204" pitchFamily="34" charset="0"/>
      <p:regular r:id="rId28"/>
      <p:bold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0" roundtripDataSignature="AMtx7mjjb9Fr3tweqUHUegf11jPerH0e1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ile con tema 1 - Color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Stile con tema 1 - Colore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Stile con tema 1 - Colore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33"/>
    <p:restoredTop sz="94593"/>
  </p:normalViewPr>
  <p:slideViewPr>
    <p:cSldViewPr snapToGrid="0">
      <p:cViewPr varScale="1">
        <p:scale>
          <a:sx n="107" d="100"/>
          <a:sy n="107" d="100"/>
        </p:scale>
        <p:origin x="372" y="10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92664" y="3228896"/>
            <a:ext cx="7941310" cy="3058954"/>
          </a:xfrm>
          <a:prstGeom prst="rect">
            <a:avLst/>
          </a:prstGeom>
          <a:noFill/>
          <a:ln>
            <a:noFill/>
          </a:ln>
        </p:spPr>
        <p:txBody>
          <a:bodyPr spcFirstLastPara="1" wrap="square" lIns="80262" tIns="80262" rIns="80262" bIns="802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1: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50" name="Google Shape;50;p1: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58" name="Google Shape;58;p2: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3: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67" name="Google Shape;67;p3: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4: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76" name="Google Shape;76;p4: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4: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76" name="Google Shape;76;p4: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9456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85" name="Google Shape;85;p5: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6: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94" name="Google Shape;94;p6: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7: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104" name="Google Shape;104;p7: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9: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121" name="Google Shape;121;p9: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0: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131" name="Google Shape;131;p10: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1: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140" name="Google Shape;140;p11: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3: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158" name="Google Shape;158;p13: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2: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149" name="Google Shape;149;p12: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7306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4: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168" name="Google Shape;168;p14: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5: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177" name="Google Shape;177;p15: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6: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186" name="Google Shape;186;p16: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8: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204" name="Google Shape;204;p18: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8: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204" name="Google Shape;204;p18: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9927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8: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204" name="Google Shape;204;p18: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32326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9: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213" name="Google Shape;213;p19:notes"/>
          <p:cNvSpPr>
            <a:spLocks noGrp="1" noRot="1" noChangeAspect="1"/>
          </p:cNvSpPr>
          <p:nvPr>
            <p:ph type="sldImg" idx="2"/>
          </p:nvPr>
        </p:nvSpPr>
        <p:spPr>
          <a:xfrm>
            <a:off x="2698750" y="509588"/>
            <a:ext cx="4530725"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0:notes"/>
          <p:cNvSpPr txBox="1">
            <a:spLocks noGrp="1"/>
          </p:cNvSpPr>
          <p:nvPr>
            <p:ph type="body" idx="1"/>
          </p:nvPr>
        </p:nvSpPr>
        <p:spPr>
          <a:xfrm>
            <a:off x="992664" y="3228896"/>
            <a:ext cx="7941310" cy="3058954"/>
          </a:xfrm>
          <a:prstGeom prst="rect">
            <a:avLst/>
          </a:prstGeom>
        </p:spPr>
        <p:txBody>
          <a:bodyPr spcFirstLastPara="1" wrap="square" lIns="80262" tIns="80262" rIns="80262" bIns="80262" anchor="t" anchorCtr="0">
            <a:noAutofit/>
          </a:bodyPr>
          <a:lstStyle/>
          <a:p>
            <a:pPr marL="0" indent="0">
              <a:buNone/>
            </a:pPr>
            <a:endParaRPr/>
          </a:p>
        </p:txBody>
      </p:sp>
      <p:sp>
        <p:nvSpPr>
          <p:cNvPr id="221" name="Google Shape;221;p20: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type="obj">
  <p:cSld name="OBJECT">
    <p:bg>
      <p:bgPr>
        <a:solidFill>
          <a:schemeClr val="lt1"/>
        </a:solidFill>
        <a:effectLst/>
      </p:bgPr>
    </p:bg>
    <p:spTree>
      <p:nvGrpSpPr>
        <p:cNvPr id="1" name="Shape 11"/>
        <p:cNvGrpSpPr/>
        <p:nvPr/>
      </p:nvGrpSpPr>
      <p:grpSpPr>
        <a:xfrm>
          <a:off x="0" y="0"/>
          <a:ext cx="0" cy="0"/>
          <a:chOff x="0" y="0"/>
          <a:chExt cx="0" cy="0"/>
        </a:xfrm>
      </p:grpSpPr>
      <p:pic>
        <p:nvPicPr>
          <p:cNvPr id="12" name="Google Shape;12;p22"/>
          <p:cNvPicPr preferRelativeResize="0"/>
          <p:nvPr/>
        </p:nvPicPr>
        <p:blipFill rotWithShape="1">
          <a:blip r:embed="rId2">
            <a:alphaModFix/>
          </a:blip>
          <a:srcRect/>
          <a:stretch/>
        </p:blipFill>
        <p:spPr>
          <a:xfrm>
            <a:off x="0" y="1515630"/>
            <a:ext cx="7869097" cy="5342369"/>
          </a:xfrm>
          <a:prstGeom prst="rect">
            <a:avLst/>
          </a:prstGeom>
          <a:noFill/>
          <a:ln>
            <a:noFill/>
          </a:ln>
        </p:spPr>
      </p:pic>
      <p:sp>
        <p:nvSpPr>
          <p:cNvPr id="13" name="Google Shape;13;p22"/>
          <p:cNvSpPr/>
          <p:nvPr/>
        </p:nvSpPr>
        <p:spPr>
          <a:xfrm>
            <a:off x="5415622" y="781837"/>
            <a:ext cx="5774690" cy="3061335"/>
          </a:xfrm>
          <a:custGeom>
            <a:avLst/>
            <a:gdLst/>
            <a:ahLst/>
            <a:cxnLst/>
            <a:rect l="l" t="t" r="r" b="b"/>
            <a:pathLst>
              <a:path w="5774690" h="3061335" extrusionOk="0">
                <a:moveTo>
                  <a:pt x="5774080" y="0"/>
                </a:moveTo>
                <a:lnTo>
                  <a:pt x="0" y="0"/>
                </a:lnTo>
                <a:lnTo>
                  <a:pt x="0" y="3061093"/>
                </a:lnTo>
                <a:lnTo>
                  <a:pt x="5774080" y="3061093"/>
                </a:lnTo>
                <a:lnTo>
                  <a:pt x="577408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14;p22"/>
          <p:cNvSpPr/>
          <p:nvPr/>
        </p:nvSpPr>
        <p:spPr>
          <a:xfrm>
            <a:off x="378358" y="21386"/>
            <a:ext cx="1306195" cy="2148205"/>
          </a:xfrm>
          <a:custGeom>
            <a:avLst/>
            <a:gdLst/>
            <a:ahLst/>
            <a:cxnLst/>
            <a:rect l="l" t="t" r="r" b="b"/>
            <a:pathLst>
              <a:path w="1306195" h="2148205" extrusionOk="0">
                <a:moveTo>
                  <a:pt x="1305979" y="0"/>
                </a:moveTo>
                <a:lnTo>
                  <a:pt x="0" y="0"/>
                </a:lnTo>
                <a:lnTo>
                  <a:pt x="0" y="2148141"/>
                </a:lnTo>
                <a:lnTo>
                  <a:pt x="1305979" y="2148141"/>
                </a:lnTo>
                <a:lnTo>
                  <a:pt x="1305979"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Google Shape;15;p22"/>
          <p:cNvSpPr/>
          <p:nvPr/>
        </p:nvSpPr>
        <p:spPr>
          <a:xfrm>
            <a:off x="11813628" y="21386"/>
            <a:ext cx="378460" cy="2148205"/>
          </a:xfrm>
          <a:custGeom>
            <a:avLst/>
            <a:gdLst/>
            <a:ahLst/>
            <a:cxnLst/>
            <a:rect l="l" t="t" r="r" b="b"/>
            <a:pathLst>
              <a:path w="378459" h="2148205" extrusionOk="0">
                <a:moveTo>
                  <a:pt x="378383" y="0"/>
                </a:moveTo>
                <a:lnTo>
                  <a:pt x="0" y="0"/>
                </a:lnTo>
                <a:lnTo>
                  <a:pt x="0" y="2148141"/>
                </a:lnTo>
                <a:lnTo>
                  <a:pt x="378383" y="2148141"/>
                </a:lnTo>
                <a:lnTo>
                  <a:pt x="378383"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Google Shape;16;p22"/>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2"/>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2"/>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it-IT"/>
              <a:t>‹N›</a:t>
            </a:fld>
            <a:endParaRPr sz="1800" b="0" i="0" u="none" strike="noStrike" cap="none">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bg>
      <p:bgPr>
        <a:solidFill>
          <a:schemeClr val="lt1"/>
        </a:solidFill>
        <a:effectLst/>
      </p:bgPr>
    </p:bg>
    <p:spTree>
      <p:nvGrpSpPr>
        <p:cNvPr id="1" name="Shape 19"/>
        <p:cNvGrpSpPr/>
        <p:nvPr/>
      </p:nvGrpSpPr>
      <p:grpSpPr>
        <a:xfrm>
          <a:off x="0" y="0"/>
          <a:ext cx="0" cy="0"/>
          <a:chOff x="0" y="0"/>
          <a:chExt cx="0" cy="0"/>
        </a:xfrm>
      </p:grpSpPr>
      <p:sp>
        <p:nvSpPr>
          <p:cNvPr id="20" name="Google Shape;20;p23"/>
          <p:cNvSpPr/>
          <p:nvPr/>
        </p:nvSpPr>
        <p:spPr>
          <a:xfrm>
            <a:off x="9437458" y="660"/>
            <a:ext cx="2754630" cy="6857365"/>
          </a:xfrm>
          <a:custGeom>
            <a:avLst/>
            <a:gdLst/>
            <a:ahLst/>
            <a:cxnLst/>
            <a:rect l="l" t="t" r="r" b="b"/>
            <a:pathLst>
              <a:path w="2754629" h="6857365" extrusionOk="0">
                <a:moveTo>
                  <a:pt x="2754541" y="0"/>
                </a:moveTo>
                <a:lnTo>
                  <a:pt x="0" y="0"/>
                </a:lnTo>
                <a:lnTo>
                  <a:pt x="0" y="6857339"/>
                </a:lnTo>
                <a:lnTo>
                  <a:pt x="2754541" y="6857339"/>
                </a:lnTo>
                <a:lnTo>
                  <a:pt x="2754541"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 name="Google Shape;21;p23"/>
          <p:cNvSpPr/>
          <p:nvPr/>
        </p:nvSpPr>
        <p:spPr>
          <a:xfrm>
            <a:off x="9600552" y="4531156"/>
            <a:ext cx="2591435" cy="2327275"/>
          </a:xfrm>
          <a:custGeom>
            <a:avLst/>
            <a:gdLst/>
            <a:ahLst/>
            <a:cxnLst/>
            <a:rect l="l" t="t" r="r" b="b"/>
            <a:pathLst>
              <a:path w="2591434" h="2327275" extrusionOk="0">
                <a:moveTo>
                  <a:pt x="291680" y="2305227"/>
                </a:moveTo>
                <a:lnTo>
                  <a:pt x="291185" y="2297226"/>
                </a:lnTo>
                <a:lnTo>
                  <a:pt x="289572" y="2288756"/>
                </a:lnTo>
                <a:lnTo>
                  <a:pt x="236689" y="1960067"/>
                </a:lnTo>
                <a:lnTo>
                  <a:pt x="227863" y="1896643"/>
                </a:lnTo>
                <a:lnTo>
                  <a:pt x="214464" y="1834667"/>
                </a:lnTo>
                <a:lnTo>
                  <a:pt x="196164" y="1781441"/>
                </a:lnTo>
                <a:lnTo>
                  <a:pt x="176301" y="1728724"/>
                </a:lnTo>
                <a:lnTo>
                  <a:pt x="135420" y="1623631"/>
                </a:lnTo>
                <a:lnTo>
                  <a:pt x="13614" y="1301051"/>
                </a:lnTo>
                <a:lnTo>
                  <a:pt x="4178" y="1378750"/>
                </a:lnTo>
                <a:lnTo>
                  <a:pt x="1371" y="1427530"/>
                </a:lnTo>
                <a:lnTo>
                  <a:pt x="0" y="1476286"/>
                </a:lnTo>
                <a:lnTo>
                  <a:pt x="101" y="1525016"/>
                </a:lnTo>
                <a:lnTo>
                  <a:pt x="1714" y="1573720"/>
                </a:lnTo>
                <a:lnTo>
                  <a:pt x="4876" y="1622399"/>
                </a:lnTo>
                <a:lnTo>
                  <a:pt x="9639" y="1671078"/>
                </a:lnTo>
                <a:lnTo>
                  <a:pt x="16027" y="1719732"/>
                </a:lnTo>
                <a:lnTo>
                  <a:pt x="24041" y="1768373"/>
                </a:lnTo>
                <a:lnTo>
                  <a:pt x="33553" y="1816455"/>
                </a:lnTo>
                <a:lnTo>
                  <a:pt x="44551" y="1863979"/>
                </a:lnTo>
                <a:lnTo>
                  <a:pt x="57010" y="1910956"/>
                </a:lnTo>
                <a:lnTo>
                  <a:pt x="70929" y="1957400"/>
                </a:lnTo>
                <a:lnTo>
                  <a:pt x="86283" y="2003298"/>
                </a:lnTo>
                <a:lnTo>
                  <a:pt x="103085" y="2048662"/>
                </a:lnTo>
                <a:lnTo>
                  <a:pt x="121285" y="2093518"/>
                </a:lnTo>
                <a:lnTo>
                  <a:pt x="140906" y="2137854"/>
                </a:lnTo>
                <a:lnTo>
                  <a:pt x="161912" y="2181695"/>
                </a:lnTo>
                <a:lnTo>
                  <a:pt x="184289" y="2225027"/>
                </a:lnTo>
                <a:lnTo>
                  <a:pt x="208038" y="2267877"/>
                </a:lnTo>
                <a:lnTo>
                  <a:pt x="233146" y="2310231"/>
                </a:lnTo>
                <a:lnTo>
                  <a:pt x="256260" y="2323376"/>
                </a:lnTo>
                <a:lnTo>
                  <a:pt x="267716" y="2319286"/>
                </a:lnTo>
                <a:lnTo>
                  <a:pt x="279273" y="2315451"/>
                </a:lnTo>
                <a:lnTo>
                  <a:pt x="288544" y="2311654"/>
                </a:lnTo>
                <a:lnTo>
                  <a:pt x="291680" y="2305227"/>
                </a:lnTo>
                <a:close/>
              </a:path>
              <a:path w="2591434" h="2327275" extrusionOk="0">
                <a:moveTo>
                  <a:pt x="990358" y="1277302"/>
                </a:moveTo>
                <a:lnTo>
                  <a:pt x="973848" y="1215263"/>
                </a:lnTo>
                <a:lnTo>
                  <a:pt x="958786" y="1170470"/>
                </a:lnTo>
                <a:lnTo>
                  <a:pt x="807339" y="727456"/>
                </a:lnTo>
                <a:lnTo>
                  <a:pt x="801903" y="727163"/>
                </a:lnTo>
                <a:lnTo>
                  <a:pt x="797394" y="726605"/>
                </a:lnTo>
                <a:lnTo>
                  <a:pt x="358127" y="736574"/>
                </a:lnTo>
                <a:lnTo>
                  <a:pt x="321805" y="791514"/>
                </a:lnTo>
                <a:lnTo>
                  <a:pt x="298551" y="832764"/>
                </a:lnTo>
                <a:lnTo>
                  <a:pt x="147904" y="1102080"/>
                </a:lnTo>
                <a:lnTo>
                  <a:pt x="70180" y="1242402"/>
                </a:lnTo>
                <a:lnTo>
                  <a:pt x="61950" y="1272844"/>
                </a:lnTo>
                <a:lnTo>
                  <a:pt x="63512" y="1282141"/>
                </a:lnTo>
                <a:lnTo>
                  <a:pt x="136867" y="1479461"/>
                </a:lnTo>
                <a:lnTo>
                  <a:pt x="251091" y="1781289"/>
                </a:lnTo>
                <a:lnTo>
                  <a:pt x="299491" y="1792706"/>
                </a:lnTo>
                <a:lnTo>
                  <a:pt x="665949" y="1821408"/>
                </a:lnTo>
                <a:lnTo>
                  <a:pt x="675449" y="1821078"/>
                </a:lnTo>
                <a:lnTo>
                  <a:pt x="986053" y="1293571"/>
                </a:lnTo>
                <a:lnTo>
                  <a:pt x="989012" y="1286002"/>
                </a:lnTo>
                <a:lnTo>
                  <a:pt x="990358" y="1277302"/>
                </a:lnTo>
                <a:close/>
              </a:path>
              <a:path w="2591434" h="2327275" extrusionOk="0">
                <a:moveTo>
                  <a:pt x="1409179" y="52400"/>
                </a:moveTo>
                <a:lnTo>
                  <a:pt x="1254709" y="3848"/>
                </a:lnTo>
                <a:lnTo>
                  <a:pt x="1247140" y="3009"/>
                </a:lnTo>
                <a:lnTo>
                  <a:pt x="1131531" y="32029"/>
                </a:lnTo>
                <a:lnTo>
                  <a:pt x="1077112" y="46647"/>
                </a:lnTo>
                <a:lnTo>
                  <a:pt x="1023454" y="63436"/>
                </a:lnTo>
                <a:lnTo>
                  <a:pt x="974864" y="80975"/>
                </a:lnTo>
                <a:lnTo>
                  <a:pt x="927163" y="99910"/>
                </a:lnTo>
                <a:lnTo>
                  <a:pt x="880376" y="120269"/>
                </a:lnTo>
                <a:lnTo>
                  <a:pt x="834504" y="142049"/>
                </a:lnTo>
                <a:lnTo>
                  <a:pt x="789546" y="165239"/>
                </a:lnTo>
                <a:lnTo>
                  <a:pt x="745528" y="189877"/>
                </a:lnTo>
                <a:lnTo>
                  <a:pt x="702437" y="215950"/>
                </a:lnTo>
                <a:lnTo>
                  <a:pt x="660285" y="243471"/>
                </a:lnTo>
                <a:lnTo>
                  <a:pt x="619086" y="272440"/>
                </a:lnTo>
                <a:lnTo>
                  <a:pt x="578840" y="302869"/>
                </a:lnTo>
                <a:lnTo>
                  <a:pt x="539559" y="334772"/>
                </a:lnTo>
                <a:lnTo>
                  <a:pt x="501243" y="368147"/>
                </a:lnTo>
                <a:lnTo>
                  <a:pt x="463918" y="403009"/>
                </a:lnTo>
                <a:lnTo>
                  <a:pt x="427570" y="439369"/>
                </a:lnTo>
                <a:lnTo>
                  <a:pt x="392226" y="477215"/>
                </a:lnTo>
                <a:lnTo>
                  <a:pt x="376453" y="527050"/>
                </a:lnTo>
                <a:lnTo>
                  <a:pt x="368909" y="622033"/>
                </a:lnTo>
                <a:lnTo>
                  <a:pt x="365099" y="683260"/>
                </a:lnTo>
                <a:lnTo>
                  <a:pt x="813206" y="673036"/>
                </a:lnTo>
                <a:lnTo>
                  <a:pt x="1352854" y="358241"/>
                </a:lnTo>
                <a:lnTo>
                  <a:pt x="1372374" y="325247"/>
                </a:lnTo>
                <a:lnTo>
                  <a:pt x="1385125" y="231990"/>
                </a:lnTo>
                <a:lnTo>
                  <a:pt x="1409179" y="52400"/>
                </a:lnTo>
                <a:close/>
              </a:path>
              <a:path w="2591434" h="2327275" extrusionOk="0">
                <a:moveTo>
                  <a:pt x="1996782" y="1871256"/>
                </a:moveTo>
                <a:lnTo>
                  <a:pt x="1655394" y="1336586"/>
                </a:lnTo>
                <a:lnTo>
                  <a:pt x="1058341" y="1303299"/>
                </a:lnTo>
                <a:lnTo>
                  <a:pt x="1049375" y="1304010"/>
                </a:lnTo>
                <a:lnTo>
                  <a:pt x="729386" y="1848129"/>
                </a:lnTo>
                <a:lnTo>
                  <a:pt x="723633" y="1866874"/>
                </a:lnTo>
                <a:lnTo>
                  <a:pt x="725258" y="1875751"/>
                </a:lnTo>
                <a:lnTo>
                  <a:pt x="729716" y="1885315"/>
                </a:lnTo>
                <a:lnTo>
                  <a:pt x="831342" y="2062695"/>
                </a:lnTo>
                <a:lnTo>
                  <a:pt x="856526" y="2106803"/>
                </a:lnTo>
                <a:lnTo>
                  <a:pt x="981697" y="2326843"/>
                </a:lnTo>
                <a:lnTo>
                  <a:pt x="1721637" y="2326843"/>
                </a:lnTo>
                <a:lnTo>
                  <a:pt x="1856359" y="2106739"/>
                </a:lnTo>
                <a:lnTo>
                  <a:pt x="1991855" y="1886673"/>
                </a:lnTo>
                <a:lnTo>
                  <a:pt x="1995766" y="1878533"/>
                </a:lnTo>
                <a:lnTo>
                  <a:pt x="1996782" y="1871256"/>
                </a:lnTo>
                <a:close/>
              </a:path>
              <a:path w="2591434" h="2327275" extrusionOk="0">
                <a:moveTo>
                  <a:pt x="2465044" y="307568"/>
                </a:moveTo>
                <a:lnTo>
                  <a:pt x="2421788" y="274599"/>
                </a:lnTo>
                <a:lnTo>
                  <a:pt x="2380945" y="245846"/>
                </a:lnTo>
                <a:lnTo>
                  <a:pt x="2339403" y="218478"/>
                </a:lnTo>
                <a:lnTo>
                  <a:pt x="2297176" y="192532"/>
                </a:lnTo>
                <a:lnTo>
                  <a:pt x="2254250" y="168021"/>
                </a:lnTo>
                <a:lnTo>
                  <a:pt x="2210612" y="144932"/>
                </a:lnTo>
                <a:lnTo>
                  <a:pt x="2166289" y="123317"/>
                </a:lnTo>
                <a:lnTo>
                  <a:pt x="2121255" y="103162"/>
                </a:lnTo>
                <a:lnTo>
                  <a:pt x="2075510" y="84505"/>
                </a:lnTo>
                <a:lnTo>
                  <a:pt x="2029053" y="67335"/>
                </a:lnTo>
                <a:lnTo>
                  <a:pt x="1981898" y="51676"/>
                </a:lnTo>
                <a:lnTo>
                  <a:pt x="1934019" y="37541"/>
                </a:lnTo>
                <a:lnTo>
                  <a:pt x="1889760" y="25120"/>
                </a:lnTo>
                <a:lnTo>
                  <a:pt x="1845373" y="13525"/>
                </a:lnTo>
                <a:lnTo>
                  <a:pt x="1800631" y="4559"/>
                </a:lnTo>
                <a:lnTo>
                  <a:pt x="1755305" y="0"/>
                </a:lnTo>
                <a:lnTo>
                  <a:pt x="1709153" y="1651"/>
                </a:lnTo>
                <a:lnTo>
                  <a:pt x="1661947" y="11290"/>
                </a:lnTo>
                <a:lnTo>
                  <a:pt x="1612557" y="24155"/>
                </a:lnTo>
                <a:lnTo>
                  <a:pt x="1562468" y="34531"/>
                </a:lnTo>
                <a:lnTo>
                  <a:pt x="1512100" y="43840"/>
                </a:lnTo>
                <a:lnTo>
                  <a:pt x="1461922" y="53454"/>
                </a:lnTo>
                <a:lnTo>
                  <a:pt x="1436471" y="242049"/>
                </a:lnTo>
                <a:lnTo>
                  <a:pt x="1422234" y="342353"/>
                </a:lnTo>
                <a:lnTo>
                  <a:pt x="1897773" y="662076"/>
                </a:lnTo>
                <a:lnTo>
                  <a:pt x="1931593" y="671474"/>
                </a:lnTo>
                <a:lnTo>
                  <a:pt x="1983206" y="670521"/>
                </a:lnTo>
                <a:lnTo>
                  <a:pt x="2396007" y="661428"/>
                </a:lnTo>
                <a:lnTo>
                  <a:pt x="2411196" y="660857"/>
                </a:lnTo>
                <a:lnTo>
                  <a:pt x="2457805" y="657821"/>
                </a:lnTo>
                <a:lnTo>
                  <a:pt x="2457970" y="532053"/>
                </a:lnTo>
                <a:lnTo>
                  <a:pt x="2457666" y="490893"/>
                </a:lnTo>
                <a:lnTo>
                  <a:pt x="2456954" y="450430"/>
                </a:lnTo>
                <a:lnTo>
                  <a:pt x="2454973" y="369493"/>
                </a:lnTo>
                <a:lnTo>
                  <a:pt x="2454249" y="322783"/>
                </a:lnTo>
                <a:lnTo>
                  <a:pt x="2460396" y="316484"/>
                </a:lnTo>
                <a:lnTo>
                  <a:pt x="2465044" y="307568"/>
                </a:lnTo>
                <a:close/>
              </a:path>
              <a:path w="2591434" h="2327275" extrusionOk="0">
                <a:moveTo>
                  <a:pt x="2591435" y="918502"/>
                </a:moveTo>
                <a:lnTo>
                  <a:pt x="2476500" y="727163"/>
                </a:lnTo>
                <a:lnTo>
                  <a:pt x="2449245" y="712254"/>
                </a:lnTo>
                <a:lnTo>
                  <a:pt x="2294090" y="712622"/>
                </a:lnTo>
                <a:lnTo>
                  <a:pt x="2190648" y="712558"/>
                </a:lnTo>
                <a:lnTo>
                  <a:pt x="2190661" y="717918"/>
                </a:lnTo>
                <a:lnTo>
                  <a:pt x="1929828" y="725004"/>
                </a:lnTo>
                <a:lnTo>
                  <a:pt x="1920379" y="726147"/>
                </a:lnTo>
                <a:lnTo>
                  <a:pt x="1913242" y="729361"/>
                </a:lnTo>
                <a:lnTo>
                  <a:pt x="1907844" y="734999"/>
                </a:lnTo>
                <a:lnTo>
                  <a:pt x="1903577" y="743458"/>
                </a:lnTo>
                <a:lnTo>
                  <a:pt x="1808911" y="985545"/>
                </a:lnTo>
                <a:lnTo>
                  <a:pt x="1694688" y="1275816"/>
                </a:lnTo>
                <a:lnTo>
                  <a:pt x="1692224" y="1284109"/>
                </a:lnTo>
                <a:lnTo>
                  <a:pt x="1691868" y="1291717"/>
                </a:lnTo>
                <a:lnTo>
                  <a:pt x="1693672" y="1299133"/>
                </a:lnTo>
                <a:lnTo>
                  <a:pt x="2030920" y="1823072"/>
                </a:lnTo>
                <a:lnTo>
                  <a:pt x="2060346" y="1838591"/>
                </a:lnTo>
                <a:lnTo>
                  <a:pt x="2541003" y="1830832"/>
                </a:lnTo>
                <a:lnTo>
                  <a:pt x="2591435" y="1750542"/>
                </a:lnTo>
                <a:lnTo>
                  <a:pt x="2591435" y="918502"/>
                </a:lnTo>
                <a:close/>
              </a:path>
            </a:pathLst>
          </a:custGeom>
          <a:solidFill>
            <a:srgbClr val="54C7E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22;p23"/>
          <p:cNvSpPr txBox="1">
            <a:spLocks noGrp="1"/>
          </p:cNvSpPr>
          <p:nvPr>
            <p:ph type="title"/>
          </p:nvPr>
        </p:nvSpPr>
        <p:spPr>
          <a:xfrm>
            <a:off x="365422" y="2608360"/>
            <a:ext cx="11461155" cy="96647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6150" b="1" i="0">
                <a:solidFill>
                  <a:srgbClr val="F78F2C"/>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3"/>
          <p:cNvSpPr txBox="1">
            <a:spLocks noGrp="1"/>
          </p:cNvSpPr>
          <p:nvPr>
            <p:ph type="body" idx="1"/>
          </p:nvPr>
        </p:nvSpPr>
        <p:spPr>
          <a:xfrm>
            <a:off x="609600" y="1577340"/>
            <a:ext cx="1097280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4" name="Google Shape;24;p23"/>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3"/>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3"/>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it-IT"/>
              <a:t>‹N›</a:t>
            </a:fld>
            <a:endParaRPr sz="1800">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27"/>
        <p:cNvGrpSpPr/>
        <p:nvPr/>
      </p:nvGrpSpPr>
      <p:grpSpPr>
        <a:xfrm>
          <a:off x="0" y="0"/>
          <a:ext cx="0" cy="0"/>
          <a:chOff x="0" y="0"/>
          <a:chExt cx="0" cy="0"/>
        </a:xfrm>
      </p:grpSpPr>
      <p:sp>
        <p:nvSpPr>
          <p:cNvPr id="28" name="Google Shape;28;p24"/>
          <p:cNvSpPr/>
          <p:nvPr/>
        </p:nvSpPr>
        <p:spPr>
          <a:xfrm>
            <a:off x="5251450" y="5022850"/>
            <a:ext cx="6941184" cy="1835150"/>
          </a:xfrm>
          <a:custGeom>
            <a:avLst/>
            <a:gdLst/>
            <a:ahLst/>
            <a:cxnLst/>
            <a:rect l="l" t="t" r="r" b="b"/>
            <a:pathLst>
              <a:path w="6941184" h="1835150" extrusionOk="0">
                <a:moveTo>
                  <a:pt x="6940562" y="0"/>
                </a:moveTo>
                <a:lnTo>
                  <a:pt x="0" y="0"/>
                </a:lnTo>
                <a:lnTo>
                  <a:pt x="0" y="1835150"/>
                </a:lnTo>
                <a:lnTo>
                  <a:pt x="6940562" y="1835150"/>
                </a:lnTo>
                <a:lnTo>
                  <a:pt x="6940562"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9" name="Google Shape;29;p24"/>
          <p:cNvPicPr preferRelativeResize="0"/>
          <p:nvPr/>
        </p:nvPicPr>
        <p:blipFill rotWithShape="1">
          <a:blip r:embed="rId2">
            <a:alphaModFix/>
          </a:blip>
          <a:srcRect/>
          <a:stretch/>
        </p:blipFill>
        <p:spPr>
          <a:xfrm>
            <a:off x="3901249" y="292112"/>
            <a:ext cx="7551788" cy="6273787"/>
          </a:xfrm>
          <a:prstGeom prst="rect">
            <a:avLst/>
          </a:prstGeom>
          <a:noFill/>
          <a:ln>
            <a:noFill/>
          </a:ln>
        </p:spPr>
      </p:pic>
      <p:sp>
        <p:nvSpPr>
          <p:cNvPr id="30" name="Google Shape;30;p24"/>
          <p:cNvSpPr/>
          <p:nvPr/>
        </p:nvSpPr>
        <p:spPr>
          <a:xfrm>
            <a:off x="10452100" y="0"/>
            <a:ext cx="1358900" cy="2235200"/>
          </a:xfrm>
          <a:custGeom>
            <a:avLst/>
            <a:gdLst/>
            <a:ahLst/>
            <a:cxnLst/>
            <a:rect l="l" t="t" r="r" b="b"/>
            <a:pathLst>
              <a:path w="1358900" h="2235200" extrusionOk="0">
                <a:moveTo>
                  <a:pt x="1358900" y="0"/>
                </a:moveTo>
                <a:lnTo>
                  <a:pt x="0" y="0"/>
                </a:lnTo>
                <a:lnTo>
                  <a:pt x="0" y="2235200"/>
                </a:lnTo>
                <a:lnTo>
                  <a:pt x="1358900" y="2235200"/>
                </a:lnTo>
                <a:lnTo>
                  <a:pt x="13589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 name="Google Shape;31;p24"/>
          <p:cNvSpPr txBox="1">
            <a:spLocks noGrp="1"/>
          </p:cNvSpPr>
          <p:nvPr>
            <p:ph type="title"/>
          </p:nvPr>
        </p:nvSpPr>
        <p:spPr>
          <a:xfrm>
            <a:off x="365422" y="2608360"/>
            <a:ext cx="11461155" cy="96647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6150" b="1" i="0">
                <a:solidFill>
                  <a:srgbClr val="F78F2C"/>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24"/>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4"/>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4"/>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it-IT"/>
              <a:t>‹N›</a:t>
            </a:fld>
            <a:endParaRPr sz="1800">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5"/>
        <p:cNvGrpSpPr/>
        <p:nvPr/>
      </p:nvGrpSpPr>
      <p:grpSpPr>
        <a:xfrm>
          <a:off x="0" y="0"/>
          <a:ext cx="0" cy="0"/>
          <a:chOff x="0" y="0"/>
          <a:chExt cx="0" cy="0"/>
        </a:xfrm>
      </p:grpSpPr>
      <p:sp>
        <p:nvSpPr>
          <p:cNvPr id="36" name="Google Shape;36;p25"/>
          <p:cNvSpPr txBox="1">
            <a:spLocks noGrp="1"/>
          </p:cNvSpPr>
          <p:nvPr>
            <p:ph type="ctrTitle"/>
          </p:nvPr>
        </p:nvSpPr>
        <p:spPr>
          <a:xfrm>
            <a:off x="914400" y="2125980"/>
            <a:ext cx="10363200" cy="14401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25"/>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5"/>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5"/>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5"/>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it-IT"/>
              <a:t>‹N›</a:t>
            </a:fld>
            <a:endParaRPr sz="1800">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1"/>
        <p:cNvGrpSpPr/>
        <p:nvPr/>
      </p:nvGrpSpPr>
      <p:grpSpPr>
        <a:xfrm>
          <a:off x="0" y="0"/>
          <a:ext cx="0" cy="0"/>
          <a:chOff x="0" y="0"/>
          <a:chExt cx="0" cy="0"/>
        </a:xfrm>
      </p:grpSpPr>
      <p:sp>
        <p:nvSpPr>
          <p:cNvPr id="42" name="Google Shape;42;p26"/>
          <p:cNvSpPr txBox="1">
            <a:spLocks noGrp="1"/>
          </p:cNvSpPr>
          <p:nvPr>
            <p:ph type="title"/>
          </p:nvPr>
        </p:nvSpPr>
        <p:spPr>
          <a:xfrm>
            <a:off x="365422" y="2608360"/>
            <a:ext cx="11461155" cy="96647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6150" b="1" i="0">
                <a:solidFill>
                  <a:srgbClr val="F78F2C"/>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26"/>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4" name="Google Shape;44;p26"/>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5" name="Google Shape;45;p26"/>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6"/>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6"/>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it-IT"/>
              <a:t>‹N›</a:t>
            </a:fld>
            <a:endParaRPr sz="1800">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365422" y="2608360"/>
            <a:ext cx="11461155" cy="96647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6150" b="1" i="0" u="none" strike="noStrike" cap="none">
                <a:solidFill>
                  <a:srgbClr val="F78F2C"/>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1"/>
          <p:cNvSpPr txBox="1">
            <a:spLocks noGrp="1"/>
          </p:cNvSpPr>
          <p:nvPr>
            <p:ph type="body" idx="1"/>
          </p:nvPr>
        </p:nvSpPr>
        <p:spPr>
          <a:xfrm>
            <a:off x="609600" y="1577340"/>
            <a:ext cx="10972800" cy="4526280"/>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8" name="Google Shape;8;p21"/>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1"/>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1"/>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800" b="0" i="0" u="none" strike="noStrike" cap="none">
                <a:solidFill>
                  <a:srgbClr val="888888"/>
                </a:solidFill>
                <a:latin typeface="Calibri"/>
                <a:ea typeface="Calibri"/>
                <a:cs typeface="Calibri"/>
                <a:sym typeface="Calibri"/>
              </a:defRPr>
            </a:lvl1pPr>
            <a:lvl2pPr marL="0" marR="0" lvl="1" indent="0" algn="r" rtl="0">
              <a:spcBef>
                <a:spcPts val="0"/>
              </a:spcBef>
              <a:buNone/>
              <a:defRPr sz="1800" b="0" i="0" u="none" strike="noStrike" cap="none">
                <a:solidFill>
                  <a:srgbClr val="888888"/>
                </a:solidFill>
                <a:latin typeface="Calibri"/>
                <a:ea typeface="Calibri"/>
                <a:cs typeface="Calibri"/>
                <a:sym typeface="Calibri"/>
              </a:defRPr>
            </a:lvl2pPr>
            <a:lvl3pPr marL="0" marR="0" lvl="2" indent="0" algn="r" rtl="0">
              <a:spcBef>
                <a:spcPts val="0"/>
              </a:spcBef>
              <a:buNone/>
              <a:defRPr sz="1800" b="0" i="0" u="none" strike="noStrike" cap="none">
                <a:solidFill>
                  <a:srgbClr val="888888"/>
                </a:solidFill>
                <a:latin typeface="Calibri"/>
                <a:ea typeface="Calibri"/>
                <a:cs typeface="Calibri"/>
                <a:sym typeface="Calibri"/>
              </a:defRPr>
            </a:lvl3pPr>
            <a:lvl4pPr marL="0" marR="0" lvl="3" indent="0" algn="r" rtl="0">
              <a:spcBef>
                <a:spcPts val="0"/>
              </a:spcBef>
              <a:buNone/>
              <a:defRPr sz="1800" b="0" i="0" u="none" strike="noStrike" cap="none">
                <a:solidFill>
                  <a:srgbClr val="888888"/>
                </a:solidFill>
                <a:latin typeface="Calibri"/>
                <a:ea typeface="Calibri"/>
                <a:cs typeface="Calibri"/>
                <a:sym typeface="Calibri"/>
              </a:defRPr>
            </a:lvl4pPr>
            <a:lvl5pPr marL="0" marR="0" lvl="4" indent="0" algn="r" rtl="0">
              <a:spcBef>
                <a:spcPts val="0"/>
              </a:spcBef>
              <a:buNone/>
              <a:defRPr sz="1800" b="0" i="0" u="none" strike="noStrike" cap="none">
                <a:solidFill>
                  <a:srgbClr val="888888"/>
                </a:solidFill>
                <a:latin typeface="Calibri"/>
                <a:ea typeface="Calibri"/>
                <a:cs typeface="Calibri"/>
                <a:sym typeface="Calibri"/>
              </a:defRPr>
            </a:lvl5pPr>
            <a:lvl6pPr marL="0" marR="0" lvl="5" indent="0" algn="r" rtl="0">
              <a:spcBef>
                <a:spcPts val="0"/>
              </a:spcBef>
              <a:buNone/>
              <a:defRPr sz="1800" b="0" i="0" u="none" strike="noStrike" cap="none">
                <a:solidFill>
                  <a:srgbClr val="888888"/>
                </a:solidFill>
                <a:latin typeface="Calibri"/>
                <a:ea typeface="Calibri"/>
                <a:cs typeface="Calibri"/>
                <a:sym typeface="Calibri"/>
              </a:defRPr>
            </a:lvl6pPr>
            <a:lvl7pPr marL="0" marR="0" lvl="6" indent="0" algn="r" rtl="0">
              <a:spcBef>
                <a:spcPts val="0"/>
              </a:spcBef>
              <a:buNone/>
              <a:defRPr sz="1800" b="0" i="0" u="none" strike="noStrike" cap="none">
                <a:solidFill>
                  <a:srgbClr val="888888"/>
                </a:solidFill>
                <a:latin typeface="Calibri"/>
                <a:ea typeface="Calibri"/>
                <a:cs typeface="Calibri"/>
                <a:sym typeface="Calibri"/>
              </a:defRPr>
            </a:lvl7pPr>
            <a:lvl8pPr marL="0" marR="0" lvl="7" indent="0" algn="r" rtl="0">
              <a:spcBef>
                <a:spcPts val="0"/>
              </a:spcBef>
              <a:buNone/>
              <a:defRPr sz="1800" b="0" i="0" u="none" strike="noStrike" cap="none">
                <a:solidFill>
                  <a:srgbClr val="888888"/>
                </a:solidFill>
                <a:latin typeface="Calibri"/>
                <a:ea typeface="Calibri"/>
                <a:cs typeface="Calibri"/>
                <a:sym typeface="Calibri"/>
              </a:defRPr>
            </a:lvl8pPr>
            <a:lvl9pPr marL="0" marR="0" lvl="8" indent="0" algn="r" rtl="0">
              <a:spcBef>
                <a:spcPts val="0"/>
              </a:spcBef>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co.co.co/"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1"/>
          <p:cNvSpPr txBox="1"/>
          <p:nvPr/>
        </p:nvSpPr>
        <p:spPr>
          <a:xfrm>
            <a:off x="8005830" y="4138178"/>
            <a:ext cx="4033770" cy="1146468"/>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it-IT" sz="1800" b="1" dirty="0">
                <a:solidFill>
                  <a:srgbClr val="767A7B"/>
                </a:solidFill>
                <a:latin typeface="Tahoma"/>
                <a:ea typeface="Tahoma"/>
                <a:cs typeface="Tahoma"/>
                <a:sym typeface="Tahoma"/>
              </a:rPr>
              <a:t>RIFORMA DELLO SPORT 2023</a:t>
            </a:r>
          </a:p>
          <a:p>
            <a:pPr marL="12700" marR="0" lvl="0" indent="0" algn="l" rtl="0">
              <a:lnSpc>
                <a:spcPct val="100000"/>
              </a:lnSpc>
              <a:spcBef>
                <a:spcPts val="0"/>
              </a:spcBef>
              <a:spcAft>
                <a:spcPts val="0"/>
              </a:spcAft>
              <a:buNone/>
            </a:pPr>
            <a:r>
              <a:rPr lang="it-IT" sz="1600" b="1" dirty="0">
                <a:solidFill>
                  <a:srgbClr val="767A7B"/>
                </a:solidFill>
                <a:latin typeface="Tahoma"/>
                <a:ea typeface="Tahoma"/>
                <a:cs typeface="Tahoma"/>
              </a:rPr>
              <a:t>post Dlgs </a:t>
            </a:r>
            <a:r>
              <a:rPr lang="it-IT" sz="1600" b="1" dirty="0" err="1">
                <a:solidFill>
                  <a:srgbClr val="767A7B"/>
                </a:solidFill>
                <a:latin typeface="Tahoma"/>
                <a:ea typeface="Tahoma"/>
                <a:cs typeface="Tahoma"/>
              </a:rPr>
              <a:t>n</a:t>
            </a:r>
            <a:r>
              <a:rPr lang="it-IT" sz="1600" b="1" dirty="0">
                <a:solidFill>
                  <a:srgbClr val="767A7B"/>
                </a:solidFill>
                <a:latin typeface="Tahoma"/>
                <a:ea typeface="Tahoma"/>
                <a:cs typeface="Tahoma"/>
              </a:rPr>
              <a:t> 120/2023 (Correttivo bis)</a:t>
            </a:r>
          </a:p>
          <a:p>
            <a:pPr marL="12700" marR="0" lvl="0" indent="0" algn="l" rtl="0">
              <a:lnSpc>
                <a:spcPct val="100000"/>
              </a:lnSpc>
              <a:spcBef>
                <a:spcPts val="100"/>
              </a:spcBef>
              <a:spcAft>
                <a:spcPts val="0"/>
              </a:spcAft>
              <a:buNone/>
            </a:pPr>
            <a:endParaRPr lang="it-IT" sz="2000" b="1" dirty="0">
              <a:solidFill>
                <a:srgbClr val="767A7B"/>
              </a:solidFill>
              <a:latin typeface="Tahoma"/>
              <a:ea typeface="Tahoma"/>
              <a:cs typeface="Tahoma"/>
              <a:sym typeface="Tahoma"/>
            </a:endParaRPr>
          </a:p>
          <a:p>
            <a:pPr marL="12700" marR="0" lvl="0" indent="0" algn="l" rtl="0">
              <a:lnSpc>
                <a:spcPct val="100000"/>
              </a:lnSpc>
              <a:spcBef>
                <a:spcPts val="100"/>
              </a:spcBef>
              <a:spcAft>
                <a:spcPts val="0"/>
              </a:spcAft>
              <a:buNone/>
            </a:pPr>
            <a:r>
              <a:rPr lang="it-IT" sz="1800" b="1" dirty="0">
                <a:solidFill>
                  <a:srgbClr val="767A7B"/>
                </a:solidFill>
                <a:latin typeface="Tahoma"/>
                <a:ea typeface="Tahoma"/>
                <a:cs typeface="Tahoma"/>
                <a:sym typeface="Tahoma"/>
              </a:rPr>
              <a:t>1: IL LAVORO SPORTIVO</a:t>
            </a:r>
          </a:p>
        </p:txBody>
      </p:sp>
      <p:sp>
        <p:nvSpPr>
          <p:cNvPr id="53" name="Google Shape;53;p1"/>
          <p:cNvSpPr txBox="1"/>
          <p:nvPr/>
        </p:nvSpPr>
        <p:spPr>
          <a:xfrm>
            <a:off x="8016849" y="3795712"/>
            <a:ext cx="4022751" cy="21287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it-IT" sz="1300" b="1">
                <a:solidFill>
                  <a:srgbClr val="767A7B"/>
                </a:solidFill>
                <a:latin typeface="Tahoma"/>
                <a:ea typeface="Tahoma"/>
                <a:cs typeface="Tahoma"/>
                <a:sym typeface="Tahoma"/>
              </a:rPr>
              <a:t>Mirko Di Pietrantonio</a:t>
            </a:r>
            <a:endParaRPr sz="1300">
              <a:solidFill>
                <a:schemeClr val="dk1"/>
              </a:solidFill>
              <a:latin typeface="Tahoma"/>
              <a:ea typeface="Tahoma"/>
              <a:cs typeface="Tahoma"/>
              <a:sym typeface="Tahoma"/>
            </a:endParaRPr>
          </a:p>
        </p:txBody>
      </p:sp>
      <p:sp>
        <p:nvSpPr>
          <p:cNvPr id="54" name="Google Shape;54;p1"/>
          <p:cNvSpPr txBox="1"/>
          <p:nvPr/>
        </p:nvSpPr>
        <p:spPr>
          <a:xfrm>
            <a:off x="8016849" y="5756698"/>
            <a:ext cx="3794151" cy="412934"/>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endParaRPr lang="it-IT" sz="1300" b="1" dirty="0">
              <a:solidFill>
                <a:srgbClr val="767A7B"/>
              </a:solidFill>
              <a:latin typeface="Tahoma"/>
              <a:ea typeface="Tahoma"/>
              <a:cs typeface="Tahoma"/>
              <a:sym typeface="Tahoma"/>
            </a:endParaRPr>
          </a:p>
          <a:p>
            <a:pPr marL="12700" marR="0" lvl="0" indent="0" algn="l" rtl="0">
              <a:lnSpc>
                <a:spcPct val="100000"/>
              </a:lnSpc>
              <a:spcBef>
                <a:spcPts val="0"/>
              </a:spcBef>
              <a:spcAft>
                <a:spcPts val="0"/>
              </a:spcAft>
              <a:buNone/>
            </a:pPr>
            <a:r>
              <a:rPr lang="it-IT" sz="1300" b="1" dirty="0">
                <a:solidFill>
                  <a:srgbClr val="767A7B"/>
                </a:solidFill>
                <a:latin typeface="Tahoma"/>
                <a:ea typeface="Tahoma"/>
                <a:cs typeface="Tahoma"/>
                <a:sym typeface="Tahoma"/>
              </a:rPr>
              <a:t>- 25 ottobre 2023</a:t>
            </a:r>
            <a:endParaRPr dirty="0"/>
          </a:p>
        </p:txBody>
      </p:sp>
      <p:pic>
        <p:nvPicPr>
          <p:cNvPr id="55" name="Google Shape;55;p1"/>
          <p:cNvPicPr preferRelativeResize="0"/>
          <p:nvPr/>
        </p:nvPicPr>
        <p:blipFill rotWithShape="1">
          <a:blip r:embed="rId3">
            <a:alphaModFix/>
          </a:blip>
          <a:srcRect l="30891" t="25231" r="31074" b="29191"/>
          <a:stretch/>
        </p:blipFill>
        <p:spPr>
          <a:xfrm>
            <a:off x="6254400" y="-52200"/>
            <a:ext cx="4388680" cy="3718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2"/>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a:latin typeface="Tahoma"/>
                <a:ea typeface="Tahoma"/>
                <a:cs typeface="Tahoma"/>
                <a:sym typeface="Tahoma"/>
              </a:rPr>
              <a:t>Il quadro</a:t>
            </a:r>
            <a:endParaRPr sz="4800">
              <a:latin typeface="Tahoma"/>
              <a:ea typeface="Tahoma"/>
              <a:cs typeface="Tahoma"/>
              <a:sym typeface="Tahoma"/>
            </a:endParaRPr>
          </a:p>
        </p:txBody>
      </p:sp>
      <p:sp>
        <p:nvSpPr>
          <p:cNvPr id="61" name="Google Shape;61;p2"/>
          <p:cNvSpPr txBox="1"/>
          <p:nvPr/>
        </p:nvSpPr>
        <p:spPr>
          <a:xfrm>
            <a:off x="762000" y="2438400"/>
            <a:ext cx="8458200" cy="2587873"/>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dirty="0">
                <a:solidFill>
                  <a:srgbClr val="767A7B"/>
                </a:solidFill>
                <a:latin typeface="Tahoma"/>
                <a:ea typeface="Tahoma"/>
                <a:cs typeface="Tahoma"/>
                <a:sym typeface="Tahoma"/>
              </a:rPr>
              <a:t>I riferimenti normativi:</a:t>
            </a:r>
          </a:p>
          <a:p>
            <a:pPr marL="0" marR="0" lvl="0" indent="0" algn="l" rtl="0">
              <a:lnSpc>
                <a:spcPct val="100000"/>
              </a:lnSpc>
              <a:spcBef>
                <a:spcPts val="0"/>
              </a:spcBef>
              <a:spcAft>
                <a:spcPts val="0"/>
              </a:spcAft>
              <a:buNone/>
            </a:pPr>
            <a:endParaRPr dirty="0"/>
          </a:p>
          <a:p>
            <a:pPr marL="0" marR="0" lvl="0" indent="0" algn="l" rtl="0">
              <a:lnSpc>
                <a:spcPct val="100000"/>
              </a:lnSpc>
              <a:spcBef>
                <a:spcPts val="0"/>
              </a:spcBef>
              <a:spcAft>
                <a:spcPts val="0"/>
              </a:spcAft>
              <a:buNone/>
            </a:pPr>
            <a:r>
              <a:rPr lang="it-IT" sz="2400" b="1" dirty="0" err="1">
                <a:solidFill>
                  <a:srgbClr val="767A7B"/>
                </a:solidFill>
                <a:latin typeface="Tahoma"/>
                <a:ea typeface="Tahoma"/>
                <a:cs typeface="Tahoma"/>
                <a:sym typeface="Tahoma"/>
              </a:rPr>
              <a:t>D.Lgs</a:t>
            </a:r>
            <a:r>
              <a:rPr lang="it-IT" sz="2400" b="1" dirty="0">
                <a:solidFill>
                  <a:srgbClr val="767A7B"/>
                </a:solidFill>
                <a:latin typeface="Tahoma"/>
                <a:ea typeface="Tahoma"/>
                <a:cs typeface="Tahoma"/>
                <a:sym typeface="Tahoma"/>
              </a:rPr>
              <a:t> n. 120 del 29/08/23</a:t>
            </a:r>
            <a:endParaRPr sz="2400" b="1" dirty="0">
              <a:solidFill>
                <a:srgbClr val="767A7B"/>
              </a:solidFill>
              <a:latin typeface="Tahoma"/>
              <a:ea typeface="Tahoma"/>
              <a:cs typeface="Tahoma"/>
              <a:sym typeface="Tahoma"/>
            </a:endParaRPr>
          </a:p>
          <a:p>
            <a:pPr marL="0" marR="0" lvl="0" indent="0" algn="l" rtl="0">
              <a:lnSpc>
                <a:spcPct val="100000"/>
              </a:lnSpc>
              <a:spcBef>
                <a:spcPts val="0"/>
              </a:spcBef>
              <a:spcAft>
                <a:spcPts val="0"/>
              </a:spcAft>
              <a:buNone/>
            </a:pPr>
            <a:r>
              <a:rPr lang="it-IT" sz="2400" b="1" dirty="0" err="1">
                <a:solidFill>
                  <a:srgbClr val="767A7B"/>
                </a:solidFill>
                <a:latin typeface="Tahoma"/>
                <a:ea typeface="Tahoma"/>
                <a:cs typeface="Tahoma"/>
                <a:sym typeface="Tahoma"/>
              </a:rPr>
              <a:t>D.Lgs.</a:t>
            </a:r>
            <a:r>
              <a:rPr lang="it-IT" sz="2400" b="1" dirty="0">
                <a:solidFill>
                  <a:srgbClr val="767A7B"/>
                </a:solidFill>
                <a:latin typeface="Tahoma"/>
                <a:ea typeface="Tahoma"/>
                <a:cs typeface="Tahoma"/>
                <a:sym typeface="Tahoma"/>
              </a:rPr>
              <a:t> n. 36 del 28/02/21</a:t>
            </a:r>
            <a:endParaRPr dirty="0"/>
          </a:p>
          <a:p>
            <a:pPr marL="0" marR="0" lvl="0" indent="0" algn="l" rtl="0">
              <a:lnSpc>
                <a:spcPct val="100000"/>
              </a:lnSpc>
              <a:spcBef>
                <a:spcPts val="0"/>
              </a:spcBef>
              <a:spcAft>
                <a:spcPts val="0"/>
              </a:spcAft>
              <a:buNone/>
            </a:pPr>
            <a:r>
              <a:rPr lang="it-IT" sz="2400" b="1" dirty="0" err="1">
                <a:solidFill>
                  <a:srgbClr val="767A7B"/>
                </a:solidFill>
                <a:latin typeface="Tahoma"/>
                <a:ea typeface="Tahoma"/>
                <a:cs typeface="Tahoma"/>
                <a:sym typeface="Tahoma"/>
              </a:rPr>
              <a:t>D.Lgs.</a:t>
            </a:r>
            <a:r>
              <a:rPr lang="it-IT" sz="2400" b="1" dirty="0">
                <a:solidFill>
                  <a:srgbClr val="767A7B"/>
                </a:solidFill>
                <a:latin typeface="Tahoma"/>
                <a:ea typeface="Tahoma"/>
                <a:cs typeface="Tahoma"/>
                <a:sym typeface="Tahoma"/>
              </a:rPr>
              <a:t> n. 163 del 05/10/22</a:t>
            </a:r>
            <a:endParaRPr dirty="0"/>
          </a:p>
          <a:p>
            <a:pPr marL="0" marR="0" lvl="0" indent="0" algn="l" rtl="0">
              <a:lnSpc>
                <a:spcPct val="100000"/>
              </a:lnSpc>
              <a:spcBef>
                <a:spcPts val="0"/>
              </a:spcBef>
              <a:spcAft>
                <a:spcPts val="0"/>
              </a:spcAft>
              <a:buNone/>
            </a:pPr>
            <a:r>
              <a:rPr lang="it-IT" sz="2400" b="1" dirty="0">
                <a:solidFill>
                  <a:srgbClr val="767A7B"/>
                </a:solidFill>
                <a:latin typeface="Tahoma"/>
                <a:ea typeface="Tahoma"/>
                <a:cs typeface="Tahoma"/>
                <a:sym typeface="Tahoma"/>
              </a:rPr>
              <a:t>D.L. n. 198 del 29/12/22 art. 16 (cd. </a:t>
            </a:r>
            <a:r>
              <a:rPr lang="it-IT" sz="2400" b="1" i="1" dirty="0" err="1">
                <a:solidFill>
                  <a:srgbClr val="767A7B"/>
                </a:solidFill>
                <a:latin typeface="Tahoma"/>
                <a:ea typeface="Tahoma"/>
                <a:cs typeface="Tahoma"/>
                <a:sym typeface="Tahoma"/>
              </a:rPr>
              <a:t>Milleproroghe</a:t>
            </a:r>
            <a:r>
              <a:rPr lang="it-IT" sz="2400" b="1" dirty="0">
                <a:solidFill>
                  <a:srgbClr val="767A7B"/>
                </a:solidFill>
                <a:latin typeface="Tahoma"/>
                <a:ea typeface="Tahoma"/>
                <a:cs typeface="Tahoma"/>
                <a:sym typeface="Tahoma"/>
              </a:rPr>
              <a:t>) </a:t>
            </a:r>
            <a:endParaRPr dirty="0"/>
          </a:p>
          <a:p>
            <a:pPr marL="0" marR="0" lvl="0" indent="0" algn="l" rtl="0">
              <a:lnSpc>
                <a:spcPct val="100000"/>
              </a:lnSpc>
              <a:spcBef>
                <a:spcPts val="0"/>
              </a:spcBef>
              <a:spcAft>
                <a:spcPts val="0"/>
              </a:spcAft>
              <a:buNone/>
            </a:pPr>
            <a:r>
              <a:rPr lang="it-IT" sz="2400" b="1" dirty="0" err="1">
                <a:solidFill>
                  <a:srgbClr val="767A7B"/>
                </a:solidFill>
                <a:latin typeface="Tahoma"/>
                <a:ea typeface="Tahoma"/>
                <a:cs typeface="Tahoma"/>
                <a:sym typeface="Tahoma"/>
              </a:rPr>
              <a:t>D.Lgs.</a:t>
            </a:r>
            <a:r>
              <a:rPr lang="it-IT" sz="2400" b="1" dirty="0">
                <a:solidFill>
                  <a:srgbClr val="767A7B"/>
                </a:solidFill>
                <a:latin typeface="Tahoma"/>
                <a:ea typeface="Tahoma"/>
                <a:cs typeface="Tahoma"/>
                <a:sym typeface="Tahoma"/>
              </a:rPr>
              <a:t> n. 39 del 28/02/21</a:t>
            </a:r>
            <a:endParaRPr dirty="0"/>
          </a:p>
        </p:txBody>
      </p:sp>
      <p:sp>
        <p:nvSpPr>
          <p:cNvPr id="62" name="Google Shape;62;p2"/>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 name="Google Shape;63;p2"/>
          <p:cNvSpPr txBox="1"/>
          <p:nvPr/>
        </p:nvSpPr>
        <p:spPr>
          <a:xfrm>
            <a:off x="794795" y="5105400"/>
            <a:ext cx="8458200" cy="1264449"/>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a:solidFill>
                  <a:srgbClr val="767A7B"/>
                </a:solidFill>
                <a:latin typeface="Tahoma"/>
                <a:ea typeface="Tahoma"/>
                <a:cs typeface="Tahoma"/>
                <a:sym typeface="Tahoma"/>
              </a:rPr>
              <a:t>Entrata in vigore:</a:t>
            </a:r>
            <a:endParaRPr/>
          </a:p>
          <a:p>
            <a:pPr marL="0" marR="0" lvl="0" indent="0" algn="l" rtl="0">
              <a:lnSpc>
                <a:spcPct val="100000"/>
              </a:lnSpc>
              <a:spcBef>
                <a:spcPts val="0"/>
              </a:spcBef>
              <a:spcAft>
                <a:spcPts val="0"/>
              </a:spcAft>
              <a:buNone/>
            </a:pPr>
            <a:endParaRPr sz="2400" b="1">
              <a:solidFill>
                <a:srgbClr val="767A7B"/>
              </a:solidFill>
              <a:latin typeface="Tahoma"/>
              <a:ea typeface="Tahoma"/>
              <a:cs typeface="Tahoma"/>
              <a:sym typeface="Tahoma"/>
            </a:endParaRPr>
          </a:p>
          <a:p>
            <a:pPr marL="0" marR="0" lvl="0" indent="0" algn="l" rtl="0">
              <a:lnSpc>
                <a:spcPct val="100000"/>
              </a:lnSpc>
              <a:spcBef>
                <a:spcPts val="0"/>
              </a:spcBef>
              <a:spcAft>
                <a:spcPts val="0"/>
              </a:spcAft>
              <a:buNone/>
            </a:pPr>
            <a:r>
              <a:rPr lang="it-IT" sz="2400" b="1">
                <a:solidFill>
                  <a:srgbClr val="FF0000"/>
                </a:solidFill>
                <a:latin typeface="Tahoma"/>
                <a:ea typeface="Tahoma"/>
                <a:cs typeface="Tahoma"/>
                <a:sym typeface="Tahoma"/>
              </a:rPr>
              <a:t>1 luglio 2023</a:t>
            </a:r>
            <a:endParaRPr/>
          </a:p>
        </p:txBody>
      </p:sp>
      <p:pic>
        <p:nvPicPr>
          <p:cNvPr id="64" name="Google Shape;64;p2"/>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anim calcmode="lin" valueType="num">
                                      <p:cBhvr additive="base">
                                        <p:cTn id="7" dur="500"/>
                                        <p:tgtEl>
                                          <p:spTgt spid="63">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63">
                                            <p:txEl>
                                              <p:pRg st="2" end="2"/>
                                            </p:txEl>
                                          </p:spTgt>
                                        </p:tgtEl>
                                        <p:attrNameLst>
                                          <p:attrName>style.visibility</p:attrName>
                                        </p:attrNameLst>
                                      </p:cBhvr>
                                      <p:to>
                                        <p:strVal val="visible"/>
                                      </p:to>
                                    </p:set>
                                    <p:anim calcmode="lin" valueType="num">
                                      <p:cBhvr additive="base">
                                        <p:cTn id="12" dur="500" fill="hold"/>
                                        <p:tgtEl>
                                          <p:spTgt spid="6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3"/>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a:latin typeface="Tahoma"/>
                <a:ea typeface="Tahoma"/>
                <a:cs typeface="Tahoma"/>
                <a:sym typeface="Tahoma"/>
              </a:rPr>
              <a:t>Lavoratore sportivo</a:t>
            </a:r>
            <a:endParaRPr sz="4800">
              <a:latin typeface="Tahoma"/>
              <a:ea typeface="Tahoma"/>
              <a:cs typeface="Tahoma"/>
              <a:sym typeface="Tahoma"/>
            </a:endParaRPr>
          </a:p>
        </p:txBody>
      </p:sp>
      <p:sp>
        <p:nvSpPr>
          <p:cNvPr id="70" name="Google Shape;70;p3"/>
          <p:cNvSpPr txBox="1"/>
          <p:nvPr/>
        </p:nvSpPr>
        <p:spPr>
          <a:xfrm>
            <a:off x="685801" y="2350841"/>
            <a:ext cx="8796865" cy="525770"/>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dirty="0" err="1">
                <a:solidFill>
                  <a:srgbClr val="767A7B"/>
                </a:solidFill>
                <a:latin typeface="Tahoma"/>
                <a:ea typeface="Tahoma"/>
                <a:cs typeface="Tahoma"/>
                <a:sym typeface="Tahoma"/>
              </a:rPr>
              <a:t>D.Lgs</a:t>
            </a:r>
            <a:r>
              <a:rPr lang="it-IT" sz="2400" b="1" dirty="0">
                <a:solidFill>
                  <a:srgbClr val="767A7B"/>
                </a:solidFill>
                <a:latin typeface="Tahoma"/>
                <a:ea typeface="Tahoma"/>
                <a:cs typeface="Tahoma"/>
                <a:sym typeface="Tahoma"/>
              </a:rPr>
              <a:t> 36/2021, l’art. 25 co. 1 +  </a:t>
            </a:r>
            <a:r>
              <a:rPr lang="it-IT" sz="2400" b="1" dirty="0" err="1">
                <a:solidFill>
                  <a:srgbClr val="767A7B"/>
                </a:solidFill>
                <a:latin typeface="Tahoma"/>
                <a:ea typeface="Tahoma"/>
                <a:cs typeface="Tahoma"/>
                <a:sym typeface="Tahoma"/>
              </a:rPr>
              <a:t>D.Lgs</a:t>
            </a:r>
            <a:r>
              <a:rPr lang="it-IT" sz="2400" b="1" dirty="0">
                <a:solidFill>
                  <a:srgbClr val="767A7B"/>
                </a:solidFill>
                <a:latin typeface="Tahoma"/>
                <a:ea typeface="Tahoma"/>
                <a:cs typeface="Tahoma"/>
                <a:sym typeface="Tahoma"/>
              </a:rPr>
              <a:t> 120/2023, art. 1</a:t>
            </a:r>
            <a:endParaRPr sz="2400" dirty="0">
              <a:solidFill>
                <a:schemeClr val="dk1"/>
              </a:solidFill>
              <a:latin typeface="Tahoma"/>
              <a:ea typeface="Tahoma"/>
              <a:cs typeface="Tahoma"/>
              <a:sym typeface="Tahoma"/>
            </a:endParaRPr>
          </a:p>
        </p:txBody>
      </p:sp>
      <p:sp>
        <p:nvSpPr>
          <p:cNvPr id="71" name="Google Shape;71;p3"/>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 name="Google Shape;72;p3"/>
          <p:cNvSpPr txBox="1"/>
          <p:nvPr/>
        </p:nvSpPr>
        <p:spPr>
          <a:xfrm>
            <a:off x="488576" y="3029717"/>
            <a:ext cx="8878448" cy="3739445"/>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pPr>
            <a:r>
              <a:rPr lang="it-IT" sz="1600" b="1" dirty="0">
                <a:solidFill>
                  <a:srgbClr val="7F7F7F"/>
                </a:solidFill>
                <a:latin typeface="Tahoma" panose="020B0604030504040204" pitchFamily="34" charset="0"/>
                <a:ea typeface="Tahoma" panose="020B0604030504040204" pitchFamily="34" charset="0"/>
                <a:cs typeface="Tahoma" panose="020B0604030504040204" pitchFamily="34" charset="0"/>
                <a:sym typeface="Tahoma"/>
              </a:rPr>
              <a:t>«E’ lavoratore sportivo:</a:t>
            </a:r>
            <a:endParaRPr sz="1600" dirty="0">
              <a:latin typeface="Tahoma" panose="020B0604030504040204" pitchFamily="34" charset="0"/>
              <a:ea typeface="Tahoma" panose="020B0604030504040204" pitchFamily="34" charset="0"/>
              <a:cs typeface="Tahoma" panose="020B0604030504040204" pitchFamily="34" charset="0"/>
            </a:endParaRPr>
          </a:p>
          <a:p>
            <a:pPr marR="0" lvl="0" algn="l" rtl="0">
              <a:spcBef>
                <a:spcPts val="0"/>
              </a:spcBef>
              <a:spcAft>
                <a:spcPts val="0"/>
              </a:spcAft>
            </a:pPr>
            <a:endParaRPr sz="1100" b="1" dirty="0">
              <a:solidFill>
                <a:srgbClr val="7F7F7F"/>
              </a:solidFill>
              <a:latin typeface="Tahoma"/>
              <a:ea typeface="Tahoma"/>
              <a:cs typeface="Tahoma"/>
              <a:sym typeface="Tahoma"/>
            </a:endParaRPr>
          </a:p>
          <a:p>
            <a:pPr marL="171450" marR="0" lvl="0" indent="-171450" algn="l" rtl="0">
              <a:spcBef>
                <a:spcPts val="0"/>
              </a:spcBef>
              <a:spcAft>
                <a:spcPts val="0"/>
              </a:spcAft>
              <a:buFont typeface="Arial" panose="020B0604020202020204" pitchFamily="34" charset="0"/>
              <a:buChar char="•"/>
            </a:pPr>
            <a:r>
              <a:rPr lang="it-IT" sz="1600" b="1" dirty="0">
                <a:solidFill>
                  <a:srgbClr val="7F7F7F"/>
                </a:solidFill>
                <a:latin typeface="Tahoma" panose="020B0604030504040204" pitchFamily="34" charset="0"/>
                <a:ea typeface="Tahoma" panose="020B0604030504040204" pitchFamily="34" charset="0"/>
                <a:cs typeface="Tahoma" panose="020B0604030504040204" pitchFamily="34" charset="0"/>
                <a:sym typeface="Tahoma"/>
              </a:rPr>
              <a:t>l’atleta</a:t>
            </a:r>
            <a:endParaRPr lang="it-IT" sz="1600" b="1" dirty="0">
              <a:latin typeface="Tahoma" panose="020B0604030504040204" pitchFamily="34" charset="0"/>
              <a:ea typeface="Tahoma" panose="020B0604030504040204" pitchFamily="34" charset="0"/>
              <a:cs typeface="Tahoma" panose="020B0604030504040204" pitchFamily="34" charset="0"/>
            </a:endParaRPr>
          </a:p>
          <a:p>
            <a:pPr marL="171450" marR="0" lvl="0" indent="-171450" algn="l" rtl="0">
              <a:spcBef>
                <a:spcPts val="0"/>
              </a:spcBef>
              <a:spcAft>
                <a:spcPts val="0"/>
              </a:spcAft>
              <a:buFont typeface="Arial" panose="020B0604020202020204" pitchFamily="34" charset="0"/>
              <a:buChar char="•"/>
            </a:pPr>
            <a:r>
              <a:rPr lang="it-IT" sz="1600" b="1" dirty="0">
                <a:solidFill>
                  <a:srgbClr val="7F7F7F"/>
                </a:solidFill>
                <a:latin typeface="Tahoma" panose="020B0604030504040204" pitchFamily="34" charset="0"/>
                <a:ea typeface="Tahoma" panose="020B0604030504040204" pitchFamily="34" charset="0"/>
                <a:cs typeface="Tahoma" panose="020B0604030504040204" pitchFamily="34" charset="0"/>
                <a:sym typeface="Tahoma"/>
              </a:rPr>
              <a:t>l’allenatore</a:t>
            </a:r>
            <a:endParaRPr lang="it-IT" sz="1600" b="1" dirty="0">
              <a:latin typeface="Tahoma" panose="020B0604030504040204" pitchFamily="34" charset="0"/>
              <a:ea typeface="Tahoma" panose="020B0604030504040204" pitchFamily="34" charset="0"/>
              <a:cs typeface="Tahoma" panose="020B0604030504040204" pitchFamily="34" charset="0"/>
            </a:endParaRPr>
          </a:p>
          <a:p>
            <a:pPr marL="171450" marR="0" lvl="0" indent="-171450" algn="l" rtl="0">
              <a:spcBef>
                <a:spcPts val="0"/>
              </a:spcBef>
              <a:spcAft>
                <a:spcPts val="0"/>
              </a:spcAft>
              <a:buFont typeface="Arial" panose="020B0604020202020204" pitchFamily="34" charset="0"/>
              <a:buChar char="•"/>
            </a:pPr>
            <a:r>
              <a:rPr lang="it-IT" sz="1600" b="1" dirty="0">
                <a:solidFill>
                  <a:srgbClr val="7F7F7F"/>
                </a:solidFill>
                <a:latin typeface="Tahoma" panose="020B0604030504040204" pitchFamily="34" charset="0"/>
                <a:ea typeface="Tahoma" panose="020B0604030504040204" pitchFamily="34" charset="0"/>
                <a:cs typeface="Tahoma" panose="020B0604030504040204" pitchFamily="34" charset="0"/>
                <a:sym typeface="Tahoma"/>
              </a:rPr>
              <a:t>l’istruttore</a:t>
            </a:r>
            <a:endParaRPr lang="it-IT" sz="1600" b="1" dirty="0">
              <a:latin typeface="Tahoma" panose="020B0604030504040204" pitchFamily="34" charset="0"/>
              <a:ea typeface="Tahoma" panose="020B0604030504040204" pitchFamily="34" charset="0"/>
              <a:cs typeface="Tahoma" panose="020B0604030504040204" pitchFamily="34" charset="0"/>
            </a:endParaRPr>
          </a:p>
          <a:p>
            <a:pPr marL="171450" marR="0" lvl="0" indent="-171450" algn="l" rtl="0">
              <a:spcBef>
                <a:spcPts val="0"/>
              </a:spcBef>
              <a:spcAft>
                <a:spcPts val="0"/>
              </a:spcAft>
              <a:buFont typeface="Arial" panose="020B0604020202020204" pitchFamily="34" charset="0"/>
              <a:buChar char="•"/>
            </a:pPr>
            <a:r>
              <a:rPr lang="it-IT" sz="1600" b="1" dirty="0">
                <a:solidFill>
                  <a:srgbClr val="7F7F7F"/>
                </a:solidFill>
                <a:latin typeface="Tahoma" panose="020B0604030504040204" pitchFamily="34" charset="0"/>
                <a:ea typeface="Tahoma" panose="020B0604030504040204" pitchFamily="34" charset="0"/>
                <a:cs typeface="Tahoma" panose="020B0604030504040204" pitchFamily="34" charset="0"/>
                <a:sym typeface="Tahoma"/>
              </a:rPr>
              <a:t>il direttore tecnico</a:t>
            </a:r>
            <a:endParaRPr sz="1600" b="1" dirty="0">
              <a:latin typeface="Tahoma" panose="020B0604030504040204" pitchFamily="34" charset="0"/>
              <a:ea typeface="Tahoma" panose="020B0604030504040204" pitchFamily="34" charset="0"/>
              <a:cs typeface="Tahoma" panose="020B0604030504040204" pitchFamily="34" charset="0"/>
            </a:endParaRPr>
          </a:p>
          <a:p>
            <a:pPr marL="171450" marR="0" lvl="0" indent="-171450" algn="l" rtl="0">
              <a:spcBef>
                <a:spcPts val="0"/>
              </a:spcBef>
              <a:spcAft>
                <a:spcPts val="0"/>
              </a:spcAft>
              <a:buFont typeface="Arial" panose="020B0604020202020204" pitchFamily="34" charset="0"/>
              <a:buChar char="•"/>
            </a:pPr>
            <a:r>
              <a:rPr lang="it-IT" sz="1600" b="1" dirty="0">
                <a:solidFill>
                  <a:srgbClr val="7F7F7F"/>
                </a:solidFill>
                <a:latin typeface="Tahoma" panose="020B0604030504040204" pitchFamily="34" charset="0"/>
                <a:ea typeface="Tahoma" panose="020B0604030504040204" pitchFamily="34" charset="0"/>
                <a:cs typeface="Tahoma" panose="020B0604030504040204" pitchFamily="34" charset="0"/>
                <a:sym typeface="Tahoma"/>
              </a:rPr>
              <a:t>il direttore sportivo</a:t>
            </a:r>
            <a:endParaRPr sz="1600" b="1" dirty="0">
              <a:latin typeface="Tahoma" panose="020B0604030504040204" pitchFamily="34" charset="0"/>
              <a:ea typeface="Tahoma" panose="020B0604030504040204" pitchFamily="34" charset="0"/>
              <a:cs typeface="Tahoma" panose="020B0604030504040204" pitchFamily="34" charset="0"/>
            </a:endParaRPr>
          </a:p>
          <a:p>
            <a:pPr marL="171450" marR="0" lvl="0" indent="-171450" algn="l" rtl="0">
              <a:spcBef>
                <a:spcPts val="0"/>
              </a:spcBef>
              <a:spcAft>
                <a:spcPts val="0"/>
              </a:spcAft>
              <a:buFont typeface="Arial" panose="020B0604020202020204" pitchFamily="34" charset="0"/>
              <a:buChar char="•"/>
            </a:pPr>
            <a:r>
              <a:rPr lang="it-IT" sz="1600" b="1" dirty="0">
                <a:solidFill>
                  <a:srgbClr val="7F7F7F"/>
                </a:solidFill>
                <a:latin typeface="Tahoma" panose="020B0604030504040204" pitchFamily="34" charset="0"/>
                <a:ea typeface="Tahoma" panose="020B0604030504040204" pitchFamily="34" charset="0"/>
                <a:cs typeface="Tahoma" panose="020B0604030504040204" pitchFamily="34" charset="0"/>
                <a:sym typeface="Tahoma"/>
              </a:rPr>
              <a:t>il preparatore atletico</a:t>
            </a:r>
            <a:endParaRPr sz="1600" b="1" dirty="0">
              <a:latin typeface="Tahoma" panose="020B0604030504040204" pitchFamily="34" charset="0"/>
              <a:ea typeface="Tahoma" panose="020B0604030504040204" pitchFamily="34" charset="0"/>
              <a:cs typeface="Tahoma" panose="020B0604030504040204" pitchFamily="34" charset="0"/>
            </a:endParaRPr>
          </a:p>
          <a:p>
            <a:pPr marL="171450" marR="0" lvl="0" indent="-171450" algn="l" rtl="0">
              <a:spcBef>
                <a:spcPts val="0"/>
              </a:spcBef>
              <a:spcAft>
                <a:spcPts val="0"/>
              </a:spcAft>
              <a:buFont typeface="Arial" panose="020B0604020202020204" pitchFamily="34" charset="0"/>
              <a:buChar char="•"/>
            </a:pPr>
            <a:r>
              <a:rPr lang="it-IT" sz="1600" b="1" dirty="0">
                <a:solidFill>
                  <a:srgbClr val="7F7F7F"/>
                </a:solidFill>
                <a:latin typeface="Tahoma" panose="020B0604030504040204" pitchFamily="34" charset="0"/>
                <a:ea typeface="Tahoma" panose="020B0604030504040204" pitchFamily="34" charset="0"/>
                <a:cs typeface="Tahoma" panose="020B0604030504040204" pitchFamily="34" charset="0"/>
                <a:sym typeface="Tahoma"/>
              </a:rPr>
              <a:t>il direttore di gara</a:t>
            </a:r>
            <a:endParaRPr sz="1600" b="1" dirty="0">
              <a:latin typeface="Tahoma" panose="020B0604030504040204" pitchFamily="34" charset="0"/>
              <a:ea typeface="Tahoma" panose="020B0604030504040204" pitchFamily="34" charset="0"/>
              <a:cs typeface="Tahoma" panose="020B0604030504040204" pitchFamily="34" charset="0"/>
            </a:endParaRPr>
          </a:p>
          <a:p>
            <a:pPr marL="0" marR="0" lvl="0" indent="0" algn="l" rtl="0">
              <a:spcBef>
                <a:spcPts val="0"/>
              </a:spcBef>
              <a:spcAft>
                <a:spcPts val="0"/>
              </a:spcAft>
              <a:buNone/>
            </a:pPr>
            <a:endParaRPr sz="1100" b="1" dirty="0">
              <a:solidFill>
                <a:srgbClr val="7F7F7F"/>
              </a:solidFill>
              <a:latin typeface="Tahoma"/>
              <a:ea typeface="Tahoma"/>
              <a:cs typeface="Tahoma"/>
              <a:sym typeface="Tahoma"/>
            </a:endParaRPr>
          </a:p>
          <a:p>
            <a:pPr marL="0" marR="0" lvl="0" indent="0" algn="l" rtl="0">
              <a:spcBef>
                <a:spcPts val="0"/>
              </a:spcBef>
              <a:spcAft>
                <a:spcPts val="0"/>
              </a:spcAft>
              <a:buNone/>
            </a:pPr>
            <a:r>
              <a:rPr lang="it-IT" sz="1100" b="1" dirty="0">
                <a:solidFill>
                  <a:srgbClr val="7F7F7F"/>
                </a:solidFill>
                <a:latin typeface="Tahoma"/>
                <a:ea typeface="Tahoma"/>
                <a:cs typeface="Tahoma"/>
                <a:sym typeface="Tahoma"/>
              </a:rPr>
              <a:t>che, senza alcuna distinzione di genere e indipendentemente dal settore professionistico o dilettantistico, esercita l’attività sportiva verso un corrispettivo </a:t>
            </a:r>
            <a:r>
              <a:rPr lang="it-IT" sz="1100" b="1" dirty="0"/>
              <a:t>a favore di un soggetto dell’ordinamento sportivo».  «È lavoratore sportivo ogni altro tesserato, ai sensi dell'articolo 15 (articolo che tratta il tesseramento), che svolge verso un corrispettivo le mansioni rientranti, sulla base dei regolamenti tecnici dei singoli enti affilianti, tra quelle necessarie per lo svolgimento di attività sportiva, con esclusione delle mansioni di carattere amministrativo-gestionale. Non sono lavoratori sportivi coloro che forniscono prestazioni nell’ambito di una professione la cui abilitazione professionale è rilasciata al di fuori dell’ordinamento sportivo e per il cui esercizio devono essere iscritti in appositi albi o elenchi tenuti dai rispettivi ordini professionali.».</a:t>
            </a:r>
            <a:endParaRPr lang="it-IT" sz="1100" dirty="0"/>
          </a:p>
          <a:p>
            <a:pPr marL="0" marR="0" lvl="0" indent="0" algn="l" rtl="0">
              <a:spcBef>
                <a:spcPts val="0"/>
              </a:spcBef>
              <a:spcAft>
                <a:spcPts val="0"/>
              </a:spcAft>
              <a:buNone/>
            </a:pPr>
            <a:endParaRPr sz="1000" dirty="0"/>
          </a:p>
        </p:txBody>
      </p:sp>
      <p:pic>
        <p:nvPicPr>
          <p:cNvPr id="73" name="Google Shape;73;p3"/>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p:tgtEl>
                                          <p:spTgt spid="70"/>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additive="base">
                                        <p:cTn id="12" dur="500"/>
                                        <p:tgtEl>
                                          <p:spTgt spid="7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4"/>
          <p:cNvSpPr txBox="1">
            <a:spLocks noGrp="1"/>
          </p:cNvSpPr>
          <p:nvPr>
            <p:ph type="title"/>
          </p:nvPr>
        </p:nvSpPr>
        <p:spPr>
          <a:xfrm>
            <a:off x="618892" y="1515861"/>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dirty="0">
                <a:latin typeface="Tahoma"/>
                <a:ea typeface="Tahoma"/>
                <a:cs typeface="Tahoma"/>
                <a:sym typeface="Tahoma"/>
              </a:rPr>
              <a:t>Lavoratore sportivo (1)</a:t>
            </a:r>
            <a:endParaRPr sz="4800" dirty="0">
              <a:latin typeface="Tahoma"/>
              <a:ea typeface="Tahoma"/>
              <a:cs typeface="Tahoma"/>
              <a:sym typeface="Tahoma"/>
            </a:endParaRPr>
          </a:p>
        </p:txBody>
      </p:sp>
      <p:sp>
        <p:nvSpPr>
          <p:cNvPr id="79" name="Google Shape;79;p4"/>
          <p:cNvSpPr txBox="1"/>
          <p:nvPr/>
        </p:nvSpPr>
        <p:spPr>
          <a:xfrm>
            <a:off x="618894" y="2316468"/>
            <a:ext cx="8803886" cy="525770"/>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dirty="0" err="1">
                <a:solidFill>
                  <a:srgbClr val="767A7B"/>
                </a:solidFill>
                <a:latin typeface="Tahoma"/>
                <a:ea typeface="Tahoma"/>
                <a:cs typeface="Tahoma"/>
                <a:sym typeface="Tahoma"/>
              </a:rPr>
              <a:t>D.Lgs</a:t>
            </a:r>
            <a:r>
              <a:rPr lang="it-IT" sz="2400" b="1" dirty="0">
                <a:solidFill>
                  <a:srgbClr val="767A7B"/>
                </a:solidFill>
                <a:latin typeface="Tahoma"/>
                <a:ea typeface="Tahoma"/>
                <a:cs typeface="Tahoma"/>
                <a:sym typeface="Tahoma"/>
              </a:rPr>
              <a:t> 36/2021, l’art. 25 co. 1 + </a:t>
            </a:r>
            <a:r>
              <a:rPr lang="it-IT" sz="2400" b="1" dirty="0" err="1">
                <a:solidFill>
                  <a:srgbClr val="767A7B"/>
                </a:solidFill>
                <a:latin typeface="Tahoma"/>
                <a:ea typeface="Tahoma"/>
                <a:cs typeface="Tahoma"/>
                <a:sym typeface="Tahoma"/>
              </a:rPr>
              <a:t>D.Lgs</a:t>
            </a:r>
            <a:r>
              <a:rPr lang="it-IT" sz="2400" b="1" dirty="0">
                <a:solidFill>
                  <a:srgbClr val="767A7B"/>
                </a:solidFill>
                <a:latin typeface="Tahoma"/>
                <a:ea typeface="Tahoma"/>
                <a:cs typeface="Tahoma"/>
                <a:sym typeface="Tahoma"/>
              </a:rPr>
              <a:t> 120/2023, art. 1</a:t>
            </a:r>
            <a:endParaRPr sz="2400" dirty="0">
              <a:solidFill>
                <a:schemeClr val="dk1"/>
              </a:solidFill>
              <a:latin typeface="Tahoma"/>
              <a:ea typeface="Tahoma"/>
              <a:cs typeface="Tahoma"/>
              <a:sym typeface="Tahoma"/>
            </a:endParaRPr>
          </a:p>
        </p:txBody>
      </p:sp>
      <p:sp>
        <p:nvSpPr>
          <p:cNvPr id="80" name="Google Shape;80;p4"/>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 name="Google Shape;81;p4"/>
          <p:cNvSpPr txBox="1"/>
          <p:nvPr/>
        </p:nvSpPr>
        <p:spPr>
          <a:xfrm>
            <a:off x="515470" y="2876626"/>
            <a:ext cx="8248650" cy="17850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lang="it-IT" sz="1000" b="1" dirty="0">
              <a:solidFill>
                <a:srgbClr val="7F7F7F"/>
              </a:solidFill>
              <a:latin typeface="Tahoma"/>
              <a:ea typeface="Tahoma"/>
              <a:cs typeface="Tahoma"/>
              <a:sym typeface="Tahoma"/>
            </a:endParaRPr>
          </a:p>
          <a:p>
            <a:pPr marL="0" marR="0" lvl="0" indent="0" algn="l" rtl="0">
              <a:spcBef>
                <a:spcPts val="0"/>
              </a:spcBef>
              <a:spcAft>
                <a:spcPts val="0"/>
              </a:spcAft>
              <a:buNone/>
            </a:pPr>
            <a:endParaRPr lang="it-IT" sz="1000" b="1" dirty="0">
              <a:solidFill>
                <a:srgbClr val="7F7F7F"/>
              </a:solidFill>
              <a:latin typeface="Tahoma"/>
              <a:ea typeface="Tahoma"/>
              <a:cs typeface="Tahoma"/>
              <a:sym typeface="Tahoma"/>
            </a:endParaRPr>
          </a:p>
          <a:p>
            <a:pPr marL="0" marR="0" lvl="0" indent="0" algn="l" rtl="0">
              <a:spcBef>
                <a:spcPts val="0"/>
              </a:spcBef>
              <a:spcAft>
                <a:spcPts val="0"/>
              </a:spcAft>
              <a:buNone/>
            </a:pPr>
            <a:r>
              <a:rPr lang="it-IT" sz="1000" b="1" dirty="0">
                <a:solidFill>
                  <a:srgbClr val="7F7F7F"/>
                </a:solidFill>
                <a:latin typeface="Tahoma"/>
                <a:ea typeface="Tahoma"/>
                <a:cs typeface="Tahoma"/>
                <a:sym typeface="Tahoma"/>
              </a:rPr>
              <a:t>Art. 1, c 1-ter, D. Lgs n. 120/23: le mansioni necessarie oltre a  quelle indicate nel primo periodo del comma 1 del D. Lgs n. 36/21, per lo svolgimento di attività sportiva, sono approvate con decreto dell’autorità di governo delegata in materia di sport, sentito il ministero del lavoro e delle politiche sociali. Detto elenco è tenuto dal dipartimento per lo sport della presidenza del consiglio dei ministri e include le mansioni svolte dalle figure che, in base ai regolamenti tecnici delle federazioni sportive nazionali sono necessarie per lo svolgimento delle singole discipline sportive e sono comunicate al dipartimento per lo sport attraverso il coni e il cip entro il 31 dicembre di ogni anno . In mancanza, si intendono confermate le mansioni dell’anno precedente.</a:t>
            </a:r>
          </a:p>
          <a:p>
            <a:pPr marL="0" marR="0" lvl="0" indent="0" algn="l" rtl="0">
              <a:spcBef>
                <a:spcPts val="0"/>
              </a:spcBef>
              <a:spcAft>
                <a:spcPts val="0"/>
              </a:spcAft>
              <a:buNone/>
            </a:pPr>
            <a:endParaRPr lang="it-IT" sz="1000" b="1" dirty="0">
              <a:solidFill>
                <a:srgbClr val="7F7F7F"/>
              </a:solidFill>
              <a:latin typeface="Tahoma"/>
              <a:ea typeface="Tahoma"/>
              <a:cs typeface="Tahoma"/>
              <a:sym typeface="Tahoma"/>
            </a:endParaRPr>
          </a:p>
          <a:p>
            <a:pPr marL="0" marR="0" lvl="0" indent="0" algn="l" rtl="0">
              <a:spcBef>
                <a:spcPts val="0"/>
              </a:spcBef>
              <a:spcAft>
                <a:spcPts val="0"/>
              </a:spcAft>
              <a:buNone/>
            </a:pPr>
            <a:endParaRPr lang="it-IT" sz="1000" b="1" dirty="0">
              <a:solidFill>
                <a:srgbClr val="7F7F7F"/>
              </a:solidFill>
              <a:latin typeface="Tahoma"/>
              <a:ea typeface="Tahoma"/>
              <a:cs typeface="Tahoma"/>
              <a:sym typeface="Tahoma"/>
            </a:endParaRPr>
          </a:p>
        </p:txBody>
      </p:sp>
      <p:pic>
        <p:nvPicPr>
          <p:cNvPr id="82" name="Google Shape;82;p4"/>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p:tgtEl>
                                          <p:spTgt spid="8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4"/>
          <p:cNvSpPr txBox="1">
            <a:spLocks noGrp="1"/>
          </p:cNvSpPr>
          <p:nvPr>
            <p:ph type="title"/>
          </p:nvPr>
        </p:nvSpPr>
        <p:spPr>
          <a:xfrm>
            <a:off x="618892" y="1515861"/>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dirty="0">
                <a:latin typeface="Tahoma"/>
                <a:ea typeface="Tahoma"/>
                <a:cs typeface="Tahoma"/>
                <a:sym typeface="Tahoma"/>
              </a:rPr>
              <a:t>Lavoratore sportivo (2)</a:t>
            </a:r>
            <a:endParaRPr sz="4800" dirty="0">
              <a:latin typeface="Tahoma"/>
              <a:ea typeface="Tahoma"/>
              <a:cs typeface="Tahoma"/>
              <a:sym typeface="Tahoma"/>
            </a:endParaRPr>
          </a:p>
        </p:txBody>
      </p:sp>
      <p:sp>
        <p:nvSpPr>
          <p:cNvPr id="79" name="Google Shape;79;p4"/>
          <p:cNvSpPr txBox="1"/>
          <p:nvPr/>
        </p:nvSpPr>
        <p:spPr>
          <a:xfrm>
            <a:off x="618894" y="2316468"/>
            <a:ext cx="8803886" cy="525770"/>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dirty="0" err="1">
                <a:solidFill>
                  <a:srgbClr val="767A7B"/>
                </a:solidFill>
                <a:latin typeface="Tahoma"/>
                <a:ea typeface="Tahoma"/>
                <a:cs typeface="Tahoma"/>
                <a:sym typeface="Tahoma"/>
              </a:rPr>
              <a:t>D.Lgs</a:t>
            </a:r>
            <a:r>
              <a:rPr lang="it-IT" sz="2400" b="1" dirty="0">
                <a:solidFill>
                  <a:srgbClr val="767A7B"/>
                </a:solidFill>
                <a:latin typeface="Tahoma"/>
                <a:ea typeface="Tahoma"/>
                <a:cs typeface="Tahoma"/>
                <a:sym typeface="Tahoma"/>
              </a:rPr>
              <a:t> 36/2021, l’art. 25 co. 1 + </a:t>
            </a:r>
            <a:r>
              <a:rPr lang="it-IT" sz="2400" b="1" dirty="0" err="1">
                <a:solidFill>
                  <a:srgbClr val="767A7B"/>
                </a:solidFill>
                <a:latin typeface="Tahoma"/>
                <a:ea typeface="Tahoma"/>
                <a:cs typeface="Tahoma"/>
                <a:sym typeface="Tahoma"/>
              </a:rPr>
              <a:t>D.Lgs</a:t>
            </a:r>
            <a:r>
              <a:rPr lang="it-IT" sz="2400" b="1" dirty="0">
                <a:solidFill>
                  <a:srgbClr val="767A7B"/>
                </a:solidFill>
                <a:latin typeface="Tahoma"/>
                <a:ea typeface="Tahoma"/>
                <a:cs typeface="Tahoma"/>
                <a:sym typeface="Tahoma"/>
              </a:rPr>
              <a:t> 120/2023, art. 1</a:t>
            </a:r>
            <a:endParaRPr sz="2400" dirty="0">
              <a:solidFill>
                <a:schemeClr val="dk1"/>
              </a:solidFill>
              <a:latin typeface="Tahoma"/>
              <a:ea typeface="Tahoma"/>
              <a:cs typeface="Tahoma"/>
              <a:sym typeface="Tahoma"/>
            </a:endParaRPr>
          </a:p>
        </p:txBody>
      </p:sp>
      <p:sp>
        <p:nvSpPr>
          <p:cNvPr id="80" name="Google Shape;80;p4"/>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 name="Google Shape;81;p4"/>
          <p:cNvSpPr txBox="1"/>
          <p:nvPr/>
        </p:nvSpPr>
        <p:spPr>
          <a:xfrm>
            <a:off x="515470" y="2876626"/>
            <a:ext cx="8248650" cy="3539390"/>
          </a:xfrm>
          <a:prstGeom prst="rect">
            <a:avLst/>
          </a:prstGeom>
          <a:noFill/>
          <a:ln>
            <a:noFill/>
          </a:ln>
        </p:spPr>
        <p:txBody>
          <a:bodyPr spcFirstLastPara="1" wrap="square" lIns="91425" tIns="45700" rIns="91425" bIns="45700" anchor="t" anchorCtr="0">
            <a:spAutoFit/>
          </a:bodyPr>
          <a:lstStyle/>
          <a:p>
            <a:pPr lvl="0"/>
            <a:r>
              <a:rPr lang="it-IT"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Non rientrano nella definizione di lavoratori sportivi tutti quei soggetti che non partecipano direttamente alla competizione sportivi (custodi, receptionist, addetti alle pulizie, manutentori impianti, </a:t>
            </a:r>
            <a:r>
              <a:rPr lang="it-IT" b="1" dirty="0" err="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ecc</a:t>
            </a:r>
            <a:r>
              <a:rPr lang="it-IT"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 per i quali, salva diversa previsione dei regolamenti tecnici, trovano applicazione le norme ordinarie sui rapporti di lavoro subordinati;</a:t>
            </a:r>
            <a:endParaRPr lang="it-IT"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sym typeface="Tahoma"/>
            </a:endParaRPr>
          </a:p>
          <a:p>
            <a:pPr lvl="0"/>
            <a:endParaRPr lang="it-IT"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sym typeface="Tahoma"/>
            </a:endParaRPr>
          </a:p>
          <a:p>
            <a:r>
              <a:rPr lang="it-IT" b="1" u="sng" dirty="0">
                <a:solidFill>
                  <a:srgbClr val="FF0000"/>
                </a:solidFill>
                <a:latin typeface="Tahoma" panose="020B0604030504040204" pitchFamily="34" charset="0"/>
                <a:ea typeface="Tahoma" panose="020B0604030504040204" pitchFamily="34" charset="0"/>
                <a:cs typeface="Tahoma" panose="020B0604030504040204" pitchFamily="34" charset="0"/>
              </a:rPr>
              <a:t>I lavoratori dipendenti delle amministrazioni pubbliche</a:t>
            </a:r>
            <a:r>
              <a:rPr lang="it-IT"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it-IT"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possono prestare in qualità di </a:t>
            </a:r>
            <a:r>
              <a:rPr lang="it-IT" b="1" dirty="0">
                <a:solidFill>
                  <a:schemeClr val="tx1"/>
                </a:solidFill>
                <a:latin typeface="Tahoma" panose="020B0604030504040204" pitchFamily="34" charset="0"/>
                <a:ea typeface="Tahoma" panose="020B0604030504040204" pitchFamily="34" charset="0"/>
                <a:cs typeface="Tahoma" panose="020B0604030504040204" pitchFamily="34" charset="0"/>
              </a:rPr>
              <a:t>volontari</a:t>
            </a:r>
            <a:r>
              <a:rPr lang="it-IT"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 la propria attività nell’ambito delle società e associazioni sportive fuori dall'orario di lavoro, fatti salvi gli obblighi di servizio, previa comunicazione  all'amministrazione di appartenenza. In tali casi a essi si applica il regime previsto per le  prestazioni sportive dei volontari di cui all'articolo 29, comma 2 (prestazioni sportive dei volontari). Qualora l’attività dei soggetti di cui al presente comma rientri nell’ambito del </a:t>
            </a:r>
            <a:r>
              <a:rPr lang="it-IT" b="1" dirty="0">
                <a:solidFill>
                  <a:schemeClr val="tx1"/>
                </a:solidFill>
                <a:latin typeface="Tahoma" panose="020B0604030504040204" pitchFamily="34" charset="0"/>
                <a:ea typeface="Tahoma" panose="020B0604030504040204" pitchFamily="34" charset="0"/>
                <a:cs typeface="Tahoma" panose="020B0604030504040204" pitchFamily="34" charset="0"/>
              </a:rPr>
              <a:t>lavoro sportivo </a:t>
            </a:r>
            <a:r>
              <a:rPr lang="it-IT"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ai sensi del presente decreto e preveda il versamento di un corrispettivo, la stessa può essere svolta solo previa autorizzazione dell’amministrazione di appartenenza che la rilascia o la rigetta entro trenta giorni dalla richiesta. Se, decorso il termine di cui al terzo periodo, non interviene il rilascio dell’autorizzazione o il rigetto dell’istanza, l’autorizzazione è da ritenersi in ogni caso accordata</a:t>
            </a:r>
            <a:r>
              <a:rPr lang="it-IT" b="1" dirty="0">
                <a:latin typeface="Tahoma" panose="020B0604030504040204" pitchFamily="34" charset="0"/>
                <a:ea typeface="Tahoma" panose="020B0604030504040204" pitchFamily="34" charset="0"/>
                <a:cs typeface="Tahoma" panose="020B0604030504040204" pitchFamily="34" charset="0"/>
              </a:rPr>
              <a:t>.</a:t>
            </a:r>
          </a:p>
        </p:txBody>
      </p:sp>
      <p:pic>
        <p:nvPicPr>
          <p:cNvPr id="82" name="Google Shape;82;p4"/>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extLst>
      <p:ext uri="{BB962C8B-B14F-4D97-AF65-F5344CB8AC3E}">
        <p14:creationId xmlns:p14="http://schemas.microsoft.com/office/powerpoint/2010/main" val="2083336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p:tgtEl>
                                          <p:spTgt spid="8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5"/>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a:latin typeface="Tahoma"/>
                <a:ea typeface="Tahoma"/>
                <a:cs typeface="Tahoma"/>
                <a:sym typeface="Tahoma"/>
              </a:rPr>
              <a:t>Lavoro sportivo: tipologie</a:t>
            </a:r>
            <a:endParaRPr sz="4800">
              <a:latin typeface="Tahoma"/>
              <a:ea typeface="Tahoma"/>
              <a:cs typeface="Tahoma"/>
              <a:sym typeface="Tahoma"/>
            </a:endParaRPr>
          </a:p>
        </p:txBody>
      </p:sp>
      <p:sp>
        <p:nvSpPr>
          <p:cNvPr id="88" name="Google Shape;88;p5"/>
          <p:cNvSpPr txBox="1"/>
          <p:nvPr/>
        </p:nvSpPr>
        <p:spPr>
          <a:xfrm>
            <a:off x="685802" y="2350841"/>
            <a:ext cx="8279998" cy="525785"/>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a:solidFill>
                  <a:srgbClr val="767A7B"/>
                </a:solidFill>
                <a:latin typeface="Tahoma"/>
                <a:ea typeface="Tahoma"/>
                <a:cs typeface="Tahoma"/>
                <a:sym typeface="Tahoma"/>
              </a:rPr>
              <a:t>D.Lgs 36/2021, l’art. 25 co. 1)</a:t>
            </a:r>
            <a:endParaRPr sz="2400">
              <a:solidFill>
                <a:schemeClr val="dk1"/>
              </a:solidFill>
              <a:latin typeface="Tahoma"/>
              <a:ea typeface="Tahoma"/>
              <a:cs typeface="Tahoma"/>
              <a:sym typeface="Tahoma"/>
            </a:endParaRPr>
          </a:p>
        </p:txBody>
      </p:sp>
      <p:sp>
        <p:nvSpPr>
          <p:cNvPr id="89" name="Google Shape;89;p5"/>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p5"/>
          <p:cNvSpPr txBox="1"/>
          <p:nvPr/>
        </p:nvSpPr>
        <p:spPr>
          <a:xfrm>
            <a:off x="685800" y="3124200"/>
            <a:ext cx="8248650" cy="36932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1" dirty="0">
                <a:solidFill>
                  <a:srgbClr val="767A7B"/>
                </a:solidFill>
                <a:latin typeface="Tahoma"/>
                <a:ea typeface="Tahoma"/>
                <a:cs typeface="Tahoma"/>
                <a:sym typeface="Tahoma"/>
              </a:rPr>
              <a:t>Il lavoratore sportivo che assume una delle qualifiche indicate in precedente sarà soggetto ad un inquadramento contrattuale che dà luogo ad una delle diverse forme quali: </a:t>
            </a:r>
            <a:endParaRPr dirty="0"/>
          </a:p>
          <a:p>
            <a:pPr marL="0" marR="0" lvl="0" indent="0" algn="l" rtl="0">
              <a:spcBef>
                <a:spcPts val="0"/>
              </a:spcBef>
              <a:spcAft>
                <a:spcPts val="0"/>
              </a:spcAft>
              <a:buNone/>
            </a:pPr>
            <a:endParaRPr sz="1800" b="1" dirty="0">
              <a:solidFill>
                <a:srgbClr val="767A7B"/>
              </a:solidFill>
              <a:latin typeface="Tahoma"/>
              <a:ea typeface="Tahoma"/>
              <a:cs typeface="Tahoma"/>
              <a:sym typeface="Tahoma"/>
            </a:endParaRPr>
          </a:p>
          <a:p>
            <a:pPr marL="342900" marR="0" lvl="0" indent="-342900" algn="l" rtl="0">
              <a:spcBef>
                <a:spcPts val="0"/>
              </a:spcBef>
              <a:spcAft>
                <a:spcPts val="0"/>
              </a:spcAft>
              <a:buClr>
                <a:srgbClr val="767A7B"/>
              </a:buClr>
              <a:buSzPts val="1800"/>
              <a:buFont typeface="Calibri"/>
              <a:buAutoNum type="arabicPeriod"/>
            </a:pPr>
            <a:r>
              <a:rPr lang="it-IT" sz="1800" b="1" dirty="0">
                <a:solidFill>
                  <a:srgbClr val="767A7B"/>
                </a:solidFill>
                <a:latin typeface="Tahoma"/>
                <a:ea typeface="Tahoma"/>
                <a:cs typeface="Tahoma"/>
                <a:sym typeface="Tahoma"/>
              </a:rPr>
              <a:t>lavoratore dipendente</a:t>
            </a:r>
            <a:endParaRPr lang="it-IT" dirty="0">
              <a:ea typeface="Tahoma"/>
            </a:endParaRPr>
          </a:p>
          <a:p>
            <a:pPr marL="342900" marR="0" lvl="0" indent="-342900" algn="l" rtl="0">
              <a:spcBef>
                <a:spcPts val="0"/>
              </a:spcBef>
              <a:spcAft>
                <a:spcPts val="0"/>
              </a:spcAft>
              <a:buClr>
                <a:srgbClr val="767A7B"/>
              </a:buClr>
              <a:buSzPts val="1800"/>
              <a:buFont typeface="+mj-lt"/>
              <a:buAutoNum type="arabicPeriod"/>
            </a:pPr>
            <a:endParaRPr sz="1800" b="1" dirty="0">
              <a:solidFill>
                <a:srgbClr val="767A7B"/>
              </a:solidFill>
              <a:latin typeface="Tahoma"/>
              <a:ea typeface="Tahoma"/>
              <a:cs typeface="Tahoma"/>
              <a:sym typeface="Tahoma"/>
            </a:endParaRPr>
          </a:p>
          <a:p>
            <a:pPr marL="342900" marR="0" lvl="0" indent="-342900" algn="l" rtl="0">
              <a:spcBef>
                <a:spcPts val="0"/>
              </a:spcBef>
              <a:spcAft>
                <a:spcPts val="0"/>
              </a:spcAft>
              <a:buClr>
                <a:srgbClr val="767A7B"/>
              </a:buClr>
              <a:buSzPts val="1800"/>
              <a:buFont typeface="Calibri"/>
              <a:buAutoNum type="arabicPeriod"/>
            </a:pPr>
            <a:r>
              <a:rPr lang="it-IT" sz="1800" b="1" dirty="0">
                <a:solidFill>
                  <a:srgbClr val="767A7B"/>
                </a:solidFill>
                <a:latin typeface="Tahoma"/>
                <a:ea typeface="Tahoma"/>
                <a:cs typeface="Tahoma"/>
                <a:sym typeface="Tahoma"/>
              </a:rPr>
              <a:t>co.co.co.</a:t>
            </a:r>
            <a:endParaRPr lang="it-IT" dirty="0">
              <a:ea typeface="Tahoma"/>
            </a:endParaRPr>
          </a:p>
          <a:p>
            <a:pPr marL="342900" marR="0" lvl="0" indent="-342900" algn="l" rtl="0">
              <a:spcBef>
                <a:spcPts val="0"/>
              </a:spcBef>
              <a:spcAft>
                <a:spcPts val="0"/>
              </a:spcAft>
              <a:buClr>
                <a:srgbClr val="767A7B"/>
              </a:buClr>
              <a:buSzPts val="1800"/>
              <a:buFont typeface="Calibri"/>
              <a:buAutoNum type="arabicPeriod"/>
            </a:pPr>
            <a:endParaRPr sz="1800" b="1" dirty="0">
              <a:solidFill>
                <a:srgbClr val="767A7B"/>
              </a:solidFill>
              <a:latin typeface="Tahoma"/>
              <a:ea typeface="Tahoma"/>
              <a:cs typeface="Tahoma"/>
              <a:sym typeface="Tahoma"/>
            </a:endParaRPr>
          </a:p>
          <a:p>
            <a:pPr marL="342900" marR="0" lvl="0" indent="-342900" algn="l" rtl="0">
              <a:spcBef>
                <a:spcPts val="0"/>
              </a:spcBef>
              <a:spcAft>
                <a:spcPts val="0"/>
              </a:spcAft>
              <a:buClr>
                <a:srgbClr val="767A7B"/>
              </a:buClr>
              <a:buSzPts val="1800"/>
              <a:buFont typeface="Calibri"/>
              <a:buAutoNum type="arabicPeriod"/>
            </a:pPr>
            <a:r>
              <a:rPr lang="it-IT" sz="1800" b="1" dirty="0">
                <a:solidFill>
                  <a:srgbClr val="767A7B"/>
                </a:solidFill>
                <a:latin typeface="Tahoma"/>
                <a:ea typeface="Tahoma"/>
                <a:cs typeface="Tahoma"/>
                <a:sym typeface="Tahoma"/>
              </a:rPr>
              <a:t>lavoratore autonomo.</a:t>
            </a:r>
          </a:p>
          <a:p>
            <a:pPr marL="342900" marR="0" lvl="0" indent="-342900" algn="l" rtl="0">
              <a:spcBef>
                <a:spcPts val="0"/>
              </a:spcBef>
              <a:spcAft>
                <a:spcPts val="0"/>
              </a:spcAft>
              <a:buClr>
                <a:srgbClr val="767A7B"/>
              </a:buClr>
              <a:buSzPts val="1800"/>
              <a:buFont typeface="Calibri"/>
              <a:buAutoNum type="arabicPeriod"/>
            </a:pPr>
            <a:endParaRPr lang="it-IT" sz="1800" b="1" dirty="0">
              <a:solidFill>
                <a:srgbClr val="767A7B"/>
              </a:solidFill>
              <a:latin typeface="Tahoma"/>
              <a:ea typeface="Tahoma"/>
              <a:cs typeface="Tahoma"/>
              <a:sym typeface="Tahoma"/>
            </a:endParaRPr>
          </a:p>
          <a:p>
            <a:pPr marR="0" lvl="0" algn="l" rtl="0">
              <a:spcBef>
                <a:spcPts val="0"/>
              </a:spcBef>
              <a:spcAft>
                <a:spcPts val="0"/>
              </a:spcAft>
              <a:buClr>
                <a:srgbClr val="767A7B"/>
              </a:buClr>
              <a:buSzPts val="1800"/>
            </a:pPr>
            <a:r>
              <a:rPr lang="it-IT" sz="1800" b="1" dirty="0">
                <a:solidFill>
                  <a:srgbClr val="767A7B"/>
                </a:solidFill>
                <a:latin typeface="Tahoma"/>
                <a:ea typeface="Tahoma"/>
                <a:cs typeface="Tahoma"/>
                <a:sym typeface="Tahoma"/>
              </a:rPr>
              <a:t>Nel settore dilettantistico si presume che la prestazione sia di co.co.co se la durata delle prestazioni non supera le 24 ore </a:t>
            </a:r>
            <a:r>
              <a:rPr lang="it-IT" sz="1800" b="1" dirty="0" err="1">
                <a:solidFill>
                  <a:srgbClr val="767A7B"/>
                </a:solidFill>
                <a:latin typeface="Tahoma"/>
                <a:ea typeface="Tahoma"/>
                <a:cs typeface="Tahoma"/>
                <a:sym typeface="Tahoma"/>
              </a:rPr>
              <a:t>settimanli</a:t>
            </a:r>
            <a:r>
              <a:rPr lang="it-IT" sz="1800" b="1" dirty="0">
                <a:solidFill>
                  <a:srgbClr val="767A7B"/>
                </a:solidFill>
                <a:latin typeface="Tahoma"/>
                <a:ea typeface="Tahoma"/>
                <a:cs typeface="Tahoma"/>
                <a:sym typeface="Tahoma"/>
              </a:rPr>
              <a:t>.</a:t>
            </a:r>
            <a:endParaRPr dirty="0"/>
          </a:p>
          <a:p>
            <a:pPr marL="0" marR="0" lvl="0" indent="0" algn="l" rtl="0">
              <a:spcBef>
                <a:spcPts val="0"/>
              </a:spcBef>
              <a:spcAft>
                <a:spcPts val="0"/>
              </a:spcAft>
              <a:buNone/>
            </a:pPr>
            <a:endParaRPr sz="1800" b="1" dirty="0">
              <a:solidFill>
                <a:srgbClr val="767A7B"/>
              </a:solidFill>
              <a:latin typeface="Tahoma"/>
              <a:ea typeface="Tahoma"/>
              <a:cs typeface="Tahoma"/>
              <a:sym typeface="Tahoma"/>
            </a:endParaRPr>
          </a:p>
        </p:txBody>
      </p:sp>
      <p:pic>
        <p:nvPicPr>
          <p:cNvPr id="91" name="Google Shape;91;p5"/>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0">
                                            <p:txEl>
                                              <p:pRg st="0" end="0"/>
                                            </p:txEl>
                                          </p:spTgt>
                                        </p:tgtEl>
                                        <p:attrNameLst>
                                          <p:attrName>style.visibility</p:attrName>
                                        </p:attrNameLst>
                                      </p:cBhvr>
                                      <p:to>
                                        <p:strVal val="visible"/>
                                      </p:to>
                                    </p:set>
                                    <p:anim calcmode="lin" valueType="num">
                                      <p:cBhvr additive="base">
                                        <p:cTn id="7" dur="500" fill="hold"/>
                                        <p:tgtEl>
                                          <p:spTgt spid="9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0">
                                            <p:txEl>
                                              <p:pRg st="2" end="2"/>
                                            </p:txEl>
                                          </p:spTgt>
                                        </p:tgtEl>
                                        <p:attrNameLst>
                                          <p:attrName>style.visibility</p:attrName>
                                        </p:attrNameLst>
                                      </p:cBhvr>
                                      <p:to>
                                        <p:strVal val="visible"/>
                                      </p:to>
                                    </p:set>
                                    <p:anim calcmode="lin" valueType="num">
                                      <p:cBhvr additive="base">
                                        <p:cTn id="13" dur="500" fill="hold"/>
                                        <p:tgtEl>
                                          <p:spTgt spid="9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0">
                                            <p:txEl>
                                              <p:pRg st="4" end="4"/>
                                            </p:txEl>
                                          </p:spTgt>
                                        </p:tgtEl>
                                        <p:attrNameLst>
                                          <p:attrName>style.visibility</p:attrName>
                                        </p:attrNameLst>
                                      </p:cBhvr>
                                      <p:to>
                                        <p:strVal val="visible"/>
                                      </p:to>
                                    </p:set>
                                    <p:anim calcmode="lin" valueType="num">
                                      <p:cBhvr additive="base">
                                        <p:cTn id="19" dur="500" fill="hold"/>
                                        <p:tgtEl>
                                          <p:spTgt spid="90">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0">
                                            <p:txEl>
                                              <p:pRg st="6" end="6"/>
                                            </p:txEl>
                                          </p:spTgt>
                                        </p:tgtEl>
                                        <p:attrNameLst>
                                          <p:attrName>style.visibility</p:attrName>
                                        </p:attrNameLst>
                                      </p:cBhvr>
                                      <p:to>
                                        <p:strVal val="visible"/>
                                      </p:to>
                                    </p:set>
                                    <p:anim calcmode="lin" valueType="num">
                                      <p:cBhvr additive="base">
                                        <p:cTn id="25" dur="500" fill="hold"/>
                                        <p:tgtEl>
                                          <p:spTgt spid="90">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0">
                                            <p:txEl>
                                              <p:pRg st="8" end="8"/>
                                            </p:txEl>
                                          </p:spTgt>
                                        </p:tgtEl>
                                        <p:attrNameLst>
                                          <p:attrName>style.visibility</p:attrName>
                                        </p:attrNameLst>
                                      </p:cBhvr>
                                      <p:to>
                                        <p:strVal val="visible"/>
                                      </p:to>
                                    </p:set>
                                    <p:anim calcmode="lin" valueType="num">
                                      <p:cBhvr additive="base">
                                        <p:cTn id="31" dur="500" fill="hold"/>
                                        <p:tgtEl>
                                          <p:spTgt spid="90">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0">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6"/>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a:latin typeface="Tahoma"/>
                <a:ea typeface="Tahoma"/>
                <a:cs typeface="Tahoma"/>
                <a:sym typeface="Tahoma"/>
              </a:rPr>
              <a:t>Il «volontario»</a:t>
            </a:r>
            <a:endParaRPr sz="4800">
              <a:latin typeface="Tahoma"/>
              <a:ea typeface="Tahoma"/>
              <a:cs typeface="Tahoma"/>
              <a:sym typeface="Tahoma"/>
            </a:endParaRPr>
          </a:p>
        </p:txBody>
      </p:sp>
      <p:sp>
        <p:nvSpPr>
          <p:cNvPr id="97" name="Google Shape;97;p6"/>
          <p:cNvSpPr txBox="1"/>
          <p:nvPr/>
        </p:nvSpPr>
        <p:spPr>
          <a:xfrm>
            <a:off x="685802" y="2350841"/>
            <a:ext cx="8279998" cy="525785"/>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a:solidFill>
                  <a:srgbClr val="767A7B"/>
                </a:solidFill>
                <a:latin typeface="Tahoma"/>
                <a:ea typeface="Tahoma"/>
                <a:cs typeface="Tahoma"/>
                <a:sym typeface="Tahoma"/>
              </a:rPr>
              <a:t>D.Lgs 36/2021, art. 29</a:t>
            </a:r>
            <a:endParaRPr sz="2400">
              <a:solidFill>
                <a:schemeClr val="dk1"/>
              </a:solidFill>
              <a:latin typeface="Tahoma"/>
              <a:ea typeface="Tahoma"/>
              <a:cs typeface="Tahoma"/>
              <a:sym typeface="Tahoma"/>
            </a:endParaRPr>
          </a:p>
        </p:txBody>
      </p:sp>
      <p:sp>
        <p:nvSpPr>
          <p:cNvPr id="98" name="Google Shape;98;p6"/>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6"/>
          <p:cNvSpPr txBox="1"/>
          <p:nvPr/>
        </p:nvSpPr>
        <p:spPr>
          <a:xfrm>
            <a:off x="685800" y="3124200"/>
            <a:ext cx="8248650"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1" dirty="0">
                <a:solidFill>
                  <a:srgbClr val="767A7B"/>
                </a:solidFill>
                <a:latin typeface="Tahoma"/>
                <a:ea typeface="Tahoma"/>
                <a:cs typeface="Tahoma"/>
                <a:sym typeface="Tahoma"/>
              </a:rPr>
              <a:t>L’articolo 29 definisce la figura dei volontari, ovvero:</a:t>
            </a:r>
            <a:endParaRPr dirty="0"/>
          </a:p>
          <a:p>
            <a:pPr marL="0" marR="0" lvl="0" indent="0" algn="l" rtl="0">
              <a:spcBef>
                <a:spcPts val="0"/>
              </a:spcBef>
              <a:spcAft>
                <a:spcPts val="0"/>
              </a:spcAft>
              <a:buNone/>
            </a:pPr>
            <a:endParaRPr sz="1800" b="1" dirty="0">
              <a:solidFill>
                <a:srgbClr val="767A7B"/>
              </a:solidFill>
              <a:latin typeface="Tahoma"/>
              <a:ea typeface="Tahoma"/>
              <a:cs typeface="Tahoma"/>
              <a:sym typeface="Tahoma"/>
            </a:endParaRPr>
          </a:p>
          <a:p>
            <a:pPr marL="0" marR="0" lvl="0" indent="0" algn="l" rtl="0">
              <a:spcBef>
                <a:spcPts val="0"/>
              </a:spcBef>
              <a:spcAft>
                <a:spcPts val="0"/>
              </a:spcAft>
              <a:buNone/>
            </a:pPr>
            <a:r>
              <a:rPr lang="it-IT" sz="1800" b="1" dirty="0">
                <a:solidFill>
                  <a:srgbClr val="767A7B"/>
                </a:solidFill>
                <a:latin typeface="Tahoma"/>
                <a:ea typeface="Tahoma"/>
                <a:cs typeface="Tahoma"/>
                <a:sym typeface="Tahoma"/>
              </a:rPr>
              <a:t>»coloro che mettono a disposizione il proprio tempo e le proprie capacità per promuovere lo sport, in modo personale, spontaneo e gratuito, senza fini di lucro, neanche indiretti, ma esclusivamente con finalità amatoriali».</a:t>
            </a:r>
            <a:endParaRPr sz="1800" dirty="0">
              <a:solidFill>
                <a:schemeClr val="dk1"/>
              </a:solidFill>
              <a:latin typeface="Calibri"/>
              <a:ea typeface="Calibri"/>
              <a:cs typeface="Calibri"/>
              <a:sym typeface="Calibri"/>
            </a:endParaRPr>
          </a:p>
        </p:txBody>
      </p:sp>
      <p:sp>
        <p:nvSpPr>
          <p:cNvPr id="100" name="Google Shape;100;p6"/>
          <p:cNvSpPr txBox="1"/>
          <p:nvPr/>
        </p:nvSpPr>
        <p:spPr>
          <a:xfrm>
            <a:off x="685800" y="5065052"/>
            <a:ext cx="824865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1">
                <a:solidFill>
                  <a:srgbClr val="767A7B"/>
                </a:solidFill>
                <a:latin typeface="Tahoma"/>
                <a:ea typeface="Tahoma"/>
                <a:cs typeface="Tahoma"/>
                <a:sym typeface="Tahoma"/>
              </a:rPr>
              <a:t>Non esiste più la figura dello sportivo “amatore” che è sostituita dal “volontario”.</a:t>
            </a:r>
            <a:endParaRPr sz="1800">
              <a:solidFill>
                <a:schemeClr val="dk1"/>
              </a:solidFill>
              <a:latin typeface="Calibri"/>
              <a:ea typeface="Calibri"/>
              <a:cs typeface="Calibri"/>
              <a:sym typeface="Calibri"/>
            </a:endParaRPr>
          </a:p>
        </p:txBody>
      </p:sp>
      <p:pic>
        <p:nvPicPr>
          <p:cNvPr id="101" name="Google Shape;101;p6"/>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500" fill="hold"/>
                                        <p:tgtEl>
                                          <p:spTgt spid="99"/>
                                        </p:tgtEl>
                                        <p:attrNameLst>
                                          <p:attrName>ppt_x</p:attrName>
                                        </p:attrNameLst>
                                      </p:cBhvr>
                                      <p:tavLst>
                                        <p:tav tm="0">
                                          <p:val>
                                            <p:strVal val="#ppt_x"/>
                                          </p:val>
                                        </p:tav>
                                        <p:tav tm="100000">
                                          <p:val>
                                            <p:strVal val="#ppt_x"/>
                                          </p:val>
                                        </p:tav>
                                      </p:tavLst>
                                    </p:anim>
                                    <p:anim calcmode="lin" valueType="num">
                                      <p:cBhvr additive="base">
                                        <p:cTn id="8" dur="500" fill="hold"/>
                                        <p:tgtEl>
                                          <p:spTgt spid="9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additive="base">
                                        <p:cTn id="13" dur="500"/>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7"/>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dirty="0">
                <a:latin typeface="Tahoma"/>
                <a:ea typeface="Tahoma"/>
                <a:cs typeface="Tahoma"/>
                <a:sym typeface="Tahoma"/>
              </a:rPr>
              <a:t>Il «volontario»</a:t>
            </a:r>
            <a:endParaRPr sz="4800" dirty="0">
              <a:latin typeface="Tahoma"/>
              <a:ea typeface="Tahoma"/>
              <a:cs typeface="Tahoma"/>
              <a:sym typeface="Tahoma"/>
            </a:endParaRPr>
          </a:p>
        </p:txBody>
      </p:sp>
      <p:sp>
        <p:nvSpPr>
          <p:cNvPr id="107" name="Google Shape;107;p7"/>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7"/>
          <p:cNvSpPr txBox="1"/>
          <p:nvPr/>
        </p:nvSpPr>
        <p:spPr>
          <a:xfrm>
            <a:off x="577663" y="3009336"/>
            <a:ext cx="8248650" cy="2875106"/>
          </a:xfrm>
          <a:prstGeom prst="rect">
            <a:avLst/>
          </a:prstGeom>
          <a:noFill/>
          <a:ln>
            <a:noFill/>
          </a:ln>
        </p:spPr>
        <p:txBody>
          <a:bodyPr spcFirstLastPara="1" wrap="square" lIns="91425" tIns="45700" rIns="91425" bIns="45700" anchor="t" anchorCtr="0">
            <a:spAutoFit/>
          </a:bodyPr>
          <a:lstStyle/>
          <a:p>
            <a:pPr>
              <a:lnSpc>
                <a:spcPct val="136666"/>
              </a:lnSpc>
            </a:pPr>
            <a:r>
              <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Le prestazioni dei volontari </a:t>
            </a:r>
            <a:r>
              <a:rPr lang="it-IT" b="1" u="sng"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non sono retribuite in alcun modo</a:t>
            </a:r>
            <a:r>
              <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 ma possono essere </a:t>
            </a:r>
            <a:r>
              <a:rPr lang="it-IT" b="1" u="sng"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rimborsate spese documentate </a:t>
            </a:r>
            <a:r>
              <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per vitto, alloggio, viaggio e trasporto (rimborsi a piè di lista) per prestazioni eseguite </a:t>
            </a:r>
            <a:r>
              <a:rPr lang="it-IT" b="1" u="sng"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fuori dal territorio comunale di residenza </a:t>
            </a:r>
            <a:r>
              <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del volontario.</a:t>
            </a:r>
          </a:p>
          <a:p>
            <a:pPr>
              <a:lnSpc>
                <a:spcPct val="136666"/>
              </a:lnSpc>
            </a:pPr>
            <a:endPar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endParaRPr>
          </a:p>
          <a:p>
            <a:pPr>
              <a:lnSpc>
                <a:spcPct val="136666"/>
              </a:lnSpc>
            </a:pPr>
            <a:r>
              <a:rPr lang="it-IT" b="1" dirty="0" err="1">
                <a:solidFill>
                  <a:srgbClr val="767A7B"/>
                </a:solidFill>
                <a:latin typeface="Tahoma" panose="020B0604030504040204" pitchFamily="34" charset="0"/>
                <a:ea typeface="Tahoma" panose="020B0604030504040204" pitchFamily="34" charset="0"/>
                <a:cs typeface="Tahoma" panose="020B0604030504040204" pitchFamily="34" charset="0"/>
                <a:sym typeface="Tahoma"/>
              </a:rPr>
              <a:t>D.Lgs</a:t>
            </a:r>
            <a:r>
              <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 n. 120/23</a:t>
            </a:r>
            <a:r>
              <a:rPr lang="it-IT" b="1" dirty="0">
                <a:latin typeface="Tahoma" panose="020B0604030504040204" pitchFamily="34" charset="0"/>
                <a:ea typeface="Tahoma" panose="020B0604030504040204" pitchFamily="34" charset="0"/>
                <a:cs typeface="Tahoma" panose="020B0604030504040204" pitchFamily="34" charset="0"/>
              </a:rPr>
              <a:t> «Le spese sostenute dal volontario possono essere rimborsate anche a fronte di autocertificazione (resa ai sensi dell'articolo 46 del decreto del Presidente della Repubblica 28 dicembre 2000, n. 445), purché non superino l'importo di </a:t>
            </a:r>
            <a:r>
              <a:rPr lang="it-IT" b="1" u="sng" dirty="0">
                <a:solidFill>
                  <a:srgbClr val="FF0000"/>
                </a:solidFill>
                <a:latin typeface="Tahoma" panose="020B0604030504040204" pitchFamily="34" charset="0"/>
                <a:ea typeface="Tahoma" panose="020B0604030504040204" pitchFamily="34" charset="0"/>
                <a:cs typeface="Tahoma" panose="020B0604030504040204" pitchFamily="34" charset="0"/>
              </a:rPr>
              <a:t>150 euro mensili</a:t>
            </a:r>
            <a:r>
              <a:rPr lang="it-IT"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it-IT" b="1" dirty="0">
                <a:latin typeface="Tahoma" panose="020B0604030504040204" pitchFamily="34" charset="0"/>
                <a:ea typeface="Tahoma" panose="020B0604030504040204" pitchFamily="34" charset="0"/>
                <a:cs typeface="Tahoma" panose="020B0604030504040204" pitchFamily="34" charset="0"/>
              </a:rPr>
              <a:t>I rimborsi di cui al presente comma non concorrono a formare il reddito del percipiente.».</a:t>
            </a:r>
          </a:p>
          <a:p>
            <a:pPr marL="0" marR="0" lvl="0" indent="0" algn="l" rtl="0">
              <a:lnSpc>
                <a:spcPct val="136666"/>
              </a:lnSpc>
              <a:spcBef>
                <a:spcPts val="0"/>
              </a:spcBef>
              <a:spcAft>
                <a:spcPts val="0"/>
              </a:spcAft>
              <a:buNone/>
            </a:pPr>
            <a:endParaRPr lang="it-IT" sz="1000"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endParaRPr>
          </a:p>
          <a:p>
            <a:pPr marL="0" marR="0" lvl="0" indent="0" algn="l" rtl="0">
              <a:lnSpc>
                <a:spcPct val="136666"/>
              </a:lnSpc>
              <a:spcBef>
                <a:spcPts val="0"/>
              </a:spcBef>
              <a:spcAft>
                <a:spcPts val="0"/>
              </a:spcAft>
              <a:buNone/>
            </a:pPr>
            <a:endParaRPr sz="1000" dirty="0">
              <a:solidFill>
                <a:schemeClr val="dk1"/>
              </a:solidFill>
              <a:latin typeface="Calibri"/>
              <a:ea typeface="Calibri"/>
              <a:cs typeface="Calibri"/>
              <a:sym typeface="Calibri"/>
            </a:endParaRPr>
          </a:p>
        </p:txBody>
      </p:sp>
      <p:sp>
        <p:nvSpPr>
          <p:cNvPr id="109" name="Google Shape;109;p7"/>
          <p:cNvSpPr txBox="1"/>
          <p:nvPr/>
        </p:nvSpPr>
        <p:spPr>
          <a:xfrm>
            <a:off x="685800" y="2433935"/>
            <a:ext cx="824865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2400" b="1">
                <a:solidFill>
                  <a:srgbClr val="767A7B"/>
                </a:solidFill>
                <a:latin typeface="Tahoma"/>
                <a:ea typeface="Tahoma"/>
                <a:cs typeface="Tahoma"/>
                <a:sym typeface="Tahoma"/>
              </a:rPr>
              <a:t>Le prestazioni sportive dei volontari</a:t>
            </a:r>
            <a:endParaRPr sz="2400">
              <a:solidFill>
                <a:schemeClr val="dk1"/>
              </a:solidFill>
              <a:latin typeface="Calibri"/>
              <a:ea typeface="Calibri"/>
              <a:cs typeface="Calibri"/>
              <a:sym typeface="Calibri"/>
            </a:endParaRPr>
          </a:p>
        </p:txBody>
      </p:sp>
      <p:pic>
        <p:nvPicPr>
          <p:cNvPr id="110" name="Google Shape;110;p7"/>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8"/>
                                        </p:tgtEl>
                                        <p:attrNameLst>
                                          <p:attrName>style.visibility</p:attrName>
                                        </p:attrNameLst>
                                      </p:cBhvr>
                                      <p:to>
                                        <p:strVal val="visible"/>
                                      </p:to>
                                    </p:set>
                                    <p:anim calcmode="lin" valueType="num">
                                      <p:cBhvr additive="base">
                                        <p:cTn id="13" dur="500" fill="hold"/>
                                        <p:tgtEl>
                                          <p:spTgt spid="108"/>
                                        </p:tgtEl>
                                        <p:attrNameLst>
                                          <p:attrName>ppt_x</p:attrName>
                                        </p:attrNameLst>
                                      </p:cBhvr>
                                      <p:tavLst>
                                        <p:tav tm="0">
                                          <p:val>
                                            <p:strVal val="#ppt_x"/>
                                          </p:val>
                                        </p:tav>
                                        <p:tav tm="100000">
                                          <p:val>
                                            <p:strVal val="#ppt_x"/>
                                          </p:val>
                                        </p:tav>
                                      </p:tavLst>
                                    </p:anim>
                                    <p:anim calcmode="lin" valueType="num">
                                      <p:cBhvr additive="base">
                                        <p:cTn id="14"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9"/>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a:latin typeface="Tahoma"/>
                <a:ea typeface="Tahoma"/>
                <a:cs typeface="Tahoma"/>
                <a:sym typeface="Tahoma"/>
              </a:rPr>
              <a:t>Compensi lavoro sportivo</a:t>
            </a:r>
            <a:endParaRPr sz="4800">
              <a:latin typeface="Tahoma"/>
              <a:ea typeface="Tahoma"/>
              <a:cs typeface="Tahoma"/>
              <a:sym typeface="Tahoma"/>
            </a:endParaRPr>
          </a:p>
        </p:txBody>
      </p:sp>
      <p:sp>
        <p:nvSpPr>
          <p:cNvPr id="124" name="Google Shape;124;p9"/>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 name="Google Shape;125;p9"/>
          <p:cNvSpPr txBox="1"/>
          <p:nvPr/>
        </p:nvSpPr>
        <p:spPr>
          <a:xfrm>
            <a:off x="685800" y="2731603"/>
            <a:ext cx="824865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1" dirty="0">
                <a:solidFill>
                  <a:srgbClr val="767A7B"/>
                </a:solidFill>
                <a:latin typeface="Tahoma"/>
                <a:ea typeface="Tahoma"/>
                <a:cs typeface="Tahoma"/>
                <a:sym typeface="Tahoma"/>
              </a:rPr>
              <a:t>I compensi per il lavoro sportivo dilettantistico saranno divisi in tre fasce:</a:t>
            </a:r>
            <a:endParaRPr sz="1800" dirty="0">
              <a:solidFill>
                <a:schemeClr val="dk1"/>
              </a:solidFill>
              <a:latin typeface="Calibri"/>
              <a:ea typeface="Calibri"/>
              <a:cs typeface="Calibri"/>
              <a:sym typeface="Calibri"/>
            </a:endParaRPr>
          </a:p>
        </p:txBody>
      </p:sp>
      <p:sp>
        <p:nvSpPr>
          <p:cNvPr id="126" name="Google Shape;126;p9"/>
          <p:cNvSpPr txBox="1"/>
          <p:nvPr/>
        </p:nvSpPr>
        <p:spPr>
          <a:xfrm>
            <a:off x="685800" y="3761417"/>
            <a:ext cx="824865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1" dirty="0">
                <a:solidFill>
                  <a:srgbClr val="767A7B"/>
                </a:solidFill>
                <a:latin typeface="Tahoma"/>
                <a:ea typeface="Tahoma"/>
                <a:cs typeface="Tahoma"/>
                <a:sym typeface="Tahoma"/>
              </a:rPr>
              <a:t>•	compensi inferiori a 5.000,00 Euro</a:t>
            </a:r>
            <a:endParaRPr dirty="0"/>
          </a:p>
          <a:p>
            <a:pPr marL="0" marR="0" lvl="0" indent="0" algn="l" rtl="0">
              <a:spcBef>
                <a:spcPts val="0"/>
              </a:spcBef>
              <a:spcAft>
                <a:spcPts val="0"/>
              </a:spcAft>
              <a:buNone/>
            </a:pPr>
            <a:r>
              <a:rPr lang="it-IT" sz="1800" b="1" dirty="0">
                <a:solidFill>
                  <a:srgbClr val="767A7B"/>
                </a:solidFill>
                <a:latin typeface="Tahoma"/>
                <a:ea typeface="Tahoma"/>
                <a:cs typeface="Tahoma"/>
                <a:sym typeface="Tahoma"/>
              </a:rPr>
              <a:t>•	compensi compresi tra 5.000,00 e 15.000,00 Euro</a:t>
            </a:r>
            <a:endParaRPr dirty="0"/>
          </a:p>
          <a:p>
            <a:pPr marL="0" marR="0" lvl="0" indent="0" algn="l" rtl="0">
              <a:spcBef>
                <a:spcPts val="0"/>
              </a:spcBef>
              <a:spcAft>
                <a:spcPts val="0"/>
              </a:spcAft>
              <a:buNone/>
            </a:pPr>
            <a:r>
              <a:rPr lang="it-IT" sz="1800" b="1" dirty="0">
                <a:solidFill>
                  <a:srgbClr val="767A7B"/>
                </a:solidFill>
                <a:latin typeface="Tahoma"/>
                <a:ea typeface="Tahoma"/>
                <a:cs typeface="Tahoma"/>
                <a:sym typeface="Tahoma"/>
              </a:rPr>
              <a:t>•	compensi di entità superiore ai 15.000,00 Euro.</a:t>
            </a:r>
            <a:endParaRPr dirty="0"/>
          </a:p>
        </p:txBody>
      </p:sp>
      <p:sp>
        <p:nvSpPr>
          <p:cNvPr id="127" name="Google Shape;127;p9"/>
          <p:cNvSpPr txBox="1"/>
          <p:nvPr/>
        </p:nvSpPr>
        <p:spPr>
          <a:xfrm>
            <a:off x="685800" y="5068230"/>
            <a:ext cx="7924800"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1" dirty="0">
                <a:solidFill>
                  <a:srgbClr val="7F7F7F"/>
                </a:solidFill>
                <a:latin typeface="Tahoma"/>
                <a:ea typeface="Tahoma"/>
                <a:cs typeface="Tahoma"/>
                <a:sym typeface="Tahoma"/>
              </a:rPr>
              <a:t>Il lavoratore sportivo dovrà rilasciare autocertificazione attestante l’ammontare dei compensi percepiti, eventuali rapporti con altre società, e obbligo di comunicare tempestivamente l’insorgere di  ulteriori rapporti con altre associazioni.</a:t>
            </a:r>
            <a:endParaRPr dirty="0"/>
          </a:p>
        </p:txBody>
      </p:sp>
      <p:pic>
        <p:nvPicPr>
          <p:cNvPr id="128" name="Google Shape;128;p9"/>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5">
                                            <p:txEl>
                                              <p:pRg st="0" end="0"/>
                                            </p:txEl>
                                          </p:spTgt>
                                        </p:tgtEl>
                                        <p:attrNameLst>
                                          <p:attrName>style.visibility</p:attrName>
                                        </p:attrNameLst>
                                      </p:cBhvr>
                                      <p:to>
                                        <p:strVal val="visible"/>
                                      </p:to>
                                    </p:set>
                                    <p:anim calcmode="lin" valueType="num">
                                      <p:cBhvr additive="base">
                                        <p:cTn id="7" dur="500"/>
                                        <p:tgtEl>
                                          <p:spTgt spid="125">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6">
                                            <p:txEl>
                                              <p:pRg st="0" end="0"/>
                                            </p:txEl>
                                          </p:spTgt>
                                        </p:tgtEl>
                                        <p:attrNameLst>
                                          <p:attrName>style.visibility</p:attrName>
                                        </p:attrNameLst>
                                      </p:cBhvr>
                                      <p:to>
                                        <p:strVal val="visible"/>
                                      </p:to>
                                    </p:set>
                                    <p:anim calcmode="lin" valueType="num">
                                      <p:cBhvr additive="base">
                                        <p:cTn id="12" dur="500" fill="hold"/>
                                        <p:tgtEl>
                                          <p:spTgt spid="12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26">
                                            <p:txEl>
                                              <p:pRg st="1" end="1"/>
                                            </p:txEl>
                                          </p:spTgt>
                                        </p:tgtEl>
                                        <p:attrNameLst>
                                          <p:attrName>style.visibility</p:attrName>
                                        </p:attrNameLst>
                                      </p:cBhvr>
                                      <p:to>
                                        <p:strVal val="visible"/>
                                      </p:to>
                                    </p:set>
                                    <p:anim calcmode="lin" valueType="num">
                                      <p:cBhvr additive="base">
                                        <p:cTn id="18" dur="500" fill="hold"/>
                                        <p:tgtEl>
                                          <p:spTgt spid="126">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26">
                                            <p:txEl>
                                              <p:pRg st="2" end="2"/>
                                            </p:txEl>
                                          </p:spTgt>
                                        </p:tgtEl>
                                        <p:attrNameLst>
                                          <p:attrName>style.visibility</p:attrName>
                                        </p:attrNameLst>
                                      </p:cBhvr>
                                      <p:to>
                                        <p:strVal val="visible"/>
                                      </p:to>
                                    </p:set>
                                    <p:anim calcmode="lin" valueType="num">
                                      <p:cBhvr additive="base">
                                        <p:cTn id="24" dur="500" fill="hold"/>
                                        <p:tgtEl>
                                          <p:spTgt spid="126">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27"/>
                                        </p:tgtEl>
                                        <p:attrNameLst>
                                          <p:attrName>style.visibility</p:attrName>
                                        </p:attrNameLst>
                                      </p:cBhvr>
                                      <p:to>
                                        <p:strVal val="visible"/>
                                      </p:to>
                                    </p:set>
                                    <p:anim calcmode="lin" valueType="num">
                                      <p:cBhvr additive="base">
                                        <p:cTn id="30" dur="500"/>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0"/>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a:latin typeface="Tahoma"/>
                <a:ea typeface="Tahoma"/>
                <a:cs typeface="Tahoma"/>
                <a:sym typeface="Tahoma"/>
              </a:rPr>
              <a:t>Compensi lavoro sportivo</a:t>
            </a:r>
            <a:endParaRPr sz="4800">
              <a:latin typeface="Tahoma"/>
              <a:ea typeface="Tahoma"/>
              <a:cs typeface="Tahoma"/>
              <a:sym typeface="Tahoma"/>
            </a:endParaRPr>
          </a:p>
        </p:txBody>
      </p:sp>
      <p:sp>
        <p:nvSpPr>
          <p:cNvPr id="134" name="Google Shape;134;p10"/>
          <p:cNvSpPr txBox="1"/>
          <p:nvPr/>
        </p:nvSpPr>
        <p:spPr>
          <a:xfrm>
            <a:off x="740225" y="2384703"/>
            <a:ext cx="8279998" cy="525785"/>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dirty="0">
                <a:solidFill>
                  <a:srgbClr val="767A7B"/>
                </a:solidFill>
                <a:latin typeface="Tahoma"/>
                <a:ea typeface="Tahoma"/>
                <a:cs typeface="Tahoma"/>
                <a:sym typeface="Tahoma"/>
              </a:rPr>
              <a:t>Dal punto di vista TRIBUTARIO</a:t>
            </a:r>
            <a:endParaRPr sz="2400" dirty="0">
              <a:solidFill>
                <a:schemeClr val="dk1"/>
              </a:solidFill>
              <a:latin typeface="Tahoma"/>
              <a:ea typeface="Tahoma"/>
              <a:cs typeface="Tahoma"/>
              <a:sym typeface="Tahoma"/>
            </a:endParaRPr>
          </a:p>
        </p:txBody>
      </p:sp>
      <p:sp>
        <p:nvSpPr>
          <p:cNvPr id="135" name="Google Shape;135;p10"/>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 name="Google Shape;136;p10"/>
          <p:cNvSpPr txBox="1"/>
          <p:nvPr/>
        </p:nvSpPr>
        <p:spPr>
          <a:xfrm>
            <a:off x="685800" y="3211551"/>
            <a:ext cx="8248650"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1" dirty="0">
                <a:solidFill>
                  <a:srgbClr val="767A7B"/>
                </a:solidFill>
                <a:latin typeface="Tahoma"/>
                <a:ea typeface="Tahoma"/>
                <a:cs typeface="Tahoma"/>
                <a:sym typeface="Tahoma"/>
              </a:rPr>
              <a:t>Sulla prima e sulla seconda fascia non saranno applicate imposte. </a:t>
            </a:r>
            <a:endParaRPr dirty="0"/>
          </a:p>
          <a:p>
            <a:pPr marL="0" marR="0" lvl="0" indent="0" algn="l" rtl="0">
              <a:spcBef>
                <a:spcPts val="0"/>
              </a:spcBef>
              <a:spcAft>
                <a:spcPts val="0"/>
              </a:spcAft>
              <a:buNone/>
            </a:pPr>
            <a:endParaRPr sz="1800" b="1" dirty="0">
              <a:solidFill>
                <a:srgbClr val="767A7B"/>
              </a:solidFill>
              <a:latin typeface="Tahoma"/>
              <a:ea typeface="Tahoma"/>
              <a:cs typeface="Tahoma"/>
              <a:sym typeface="Tahoma"/>
            </a:endParaRPr>
          </a:p>
          <a:p>
            <a:pPr marL="0" marR="0" lvl="0" indent="0" algn="l" rtl="0">
              <a:spcBef>
                <a:spcPts val="0"/>
              </a:spcBef>
              <a:spcAft>
                <a:spcPts val="0"/>
              </a:spcAft>
              <a:buNone/>
            </a:pPr>
            <a:r>
              <a:rPr lang="it-IT" sz="1800" b="1" dirty="0">
                <a:solidFill>
                  <a:srgbClr val="767A7B"/>
                </a:solidFill>
                <a:latin typeface="Tahoma"/>
                <a:ea typeface="Tahoma"/>
                <a:cs typeface="Tahoma"/>
                <a:sym typeface="Tahoma"/>
              </a:rPr>
              <a:t>Quindi il limite di esenzione FISCALE si incrementerà dagli attuali 10.000,00 Euro a 15.000,00 Euro annui.</a:t>
            </a:r>
            <a:endParaRPr dirty="0"/>
          </a:p>
          <a:p>
            <a:pPr marL="0" marR="0" lvl="0" indent="0" algn="l" rtl="0">
              <a:spcBef>
                <a:spcPts val="0"/>
              </a:spcBef>
              <a:spcAft>
                <a:spcPts val="0"/>
              </a:spcAft>
              <a:buNone/>
            </a:pPr>
            <a:endParaRPr sz="1800" b="1" dirty="0">
              <a:solidFill>
                <a:srgbClr val="767A7B"/>
              </a:solidFill>
              <a:latin typeface="Tahoma"/>
              <a:ea typeface="Tahoma"/>
              <a:cs typeface="Tahoma"/>
              <a:sym typeface="Tahoma"/>
            </a:endParaRPr>
          </a:p>
          <a:p>
            <a:pPr marL="0" marR="0" lvl="0" indent="0" algn="l" rtl="0">
              <a:spcBef>
                <a:spcPts val="0"/>
              </a:spcBef>
              <a:spcAft>
                <a:spcPts val="0"/>
              </a:spcAft>
              <a:buNone/>
            </a:pPr>
            <a:r>
              <a:rPr lang="it-IT" sz="1800" b="1" dirty="0">
                <a:solidFill>
                  <a:srgbClr val="767A7B"/>
                </a:solidFill>
                <a:latin typeface="Tahoma"/>
                <a:ea typeface="Tahoma"/>
                <a:cs typeface="Tahoma"/>
                <a:sym typeface="Tahoma"/>
              </a:rPr>
              <a:t>Superata la franchigia dei 15.000,00 Euro il reddito del percipiente sarà assoggettato a tassazione secondo le ordinarie aliquote fiscali, ma solamente sulla parte dei compensi superiori alla soglia di esenzione (ad. es. un compenso di 25.000,00 € annui pagherà imposte solamente su 10.000,00 €).</a:t>
            </a:r>
            <a:endParaRPr dirty="0"/>
          </a:p>
        </p:txBody>
      </p:sp>
      <p:pic>
        <p:nvPicPr>
          <p:cNvPr id="137" name="Google Shape;137;p10"/>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500"/>
                                        <p:tgtEl>
                                          <p:spTgt spid="134"/>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36">
                                            <p:txEl>
                                              <p:pRg st="0" end="0"/>
                                            </p:txEl>
                                          </p:spTgt>
                                        </p:tgtEl>
                                        <p:attrNameLst>
                                          <p:attrName>style.visibility</p:attrName>
                                        </p:attrNameLst>
                                      </p:cBhvr>
                                      <p:to>
                                        <p:strVal val="visible"/>
                                      </p:to>
                                    </p:set>
                                    <p:anim calcmode="lin" valueType="num">
                                      <p:cBhvr additive="base">
                                        <p:cTn id="12" dur="500"/>
                                        <p:tgtEl>
                                          <p:spTgt spid="13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6">
                                            <p:txEl>
                                              <p:pRg st="1" end="1"/>
                                            </p:txEl>
                                          </p:spTgt>
                                        </p:tgtEl>
                                        <p:attrNameLst>
                                          <p:attrName>style.visibility</p:attrName>
                                        </p:attrNameLst>
                                      </p:cBhvr>
                                      <p:to>
                                        <p:strVal val="visible"/>
                                      </p:to>
                                    </p:set>
                                    <p:anim calcmode="lin" valueType="num">
                                      <p:cBhvr additive="base">
                                        <p:cTn id="17" dur="500"/>
                                        <p:tgtEl>
                                          <p:spTgt spid="13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36">
                                            <p:txEl>
                                              <p:pRg st="2" end="2"/>
                                            </p:txEl>
                                          </p:spTgt>
                                        </p:tgtEl>
                                        <p:attrNameLst>
                                          <p:attrName>style.visibility</p:attrName>
                                        </p:attrNameLst>
                                      </p:cBhvr>
                                      <p:to>
                                        <p:strVal val="visible"/>
                                      </p:to>
                                    </p:set>
                                    <p:anim calcmode="lin" valueType="num">
                                      <p:cBhvr additive="base">
                                        <p:cTn id="22" dur="500"/>
                                        <p:tgtEl>
                                          <p:spTgt spid="13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36">
                                            <p:txEl>
                                              <p:pRg st="3" end="3"/>
                                            </p:txEl>
                                          </p:spTgt>
                                        </p:tgtEl>
                                        <p:attrNameLst>
                                          <p:attrName>style.visibility</p:attrName>
                                        </p:attrNameLst>
                                      </p:cBhvr>
                                      <p:to>
                                        <p:strVal val="visible"/>
                                      </p:to>
                                    </p:set>
                                    <p:anim calcmode="lin" valueType="num">
                                      <p:cBhvr additive="base">
                                        <p:cTn id="27" dur="500"/>
                                        <p:tgtEl>
                                          <p:spTgt spid="13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36">
                                            <p:txEl>
                                              <p:pRg st="4" end="4"/>
                                            </p:txEl>
                                          </p:spTgt>
                                        </p:tgtEl>
                                        <p:attrNameLst>
                                          <p:attrName>style.visibility</p:attrName>
                                        </p:attrNameLst>
                                      </p:cBhvr>
                                      <p:to>
                                        <p:strVal val="visible"/>
                                      </p:to>
                                    </p:set>
                                    <p:anim calcmode="lin" valueType="num">
                                      <p:cBhvr additive="base">
                                        <p:cTn id="32" dur="500"/>
                                        <p:tgtEl>
                                          <p:spTgt spid="13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1"/>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dirty="0">
                <a:latin typeface="Tahoma"/>
                <a:ea typeface="Tahoma"/>
                <a:cs typeface="Tahoma"/>
                <a:sym typeface="Tahoma"/>
              </a:rPr>
              <a:t>Compensi lavoro sportivo</a:t>
            </a:r>
            <a:endParaRPr sz="4800" dirty="0">
              <a:latin typeface="Tahoma"/>
              <a:ea typeface="Tahoma"/>
              <a:cs typeface="Tahoma"/>
              <a:sym typeface="Tahoma"/>
            </a:endParaRPr>
          </a:p>
        </p:txBody>
      </p:sp>
      <p:sp>
        <p:nvSpPr>
          <p:cNvPr id="143" name="Google Shape;143;p11"/>
          <p:cNvSpPr txBox="1"/>
          <p:nvPr/>
        </p:nvSpPr>
        <p:spPr>
          <a:xfrm>
            <a:off x="685802" y="2350841"/>
            <a:ext cx="8279998" cy="525785"/>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a:solidFill>
                  <a:srgbClr val="767A7B"/>
                </a:solidFill>
                <a:latin typeface="Tahoma"/>
                <a:ea typeface="Tahoma"/>
                <a:cs typeface="Tahoma"/>
                <a:sym typeface="Tahoma"/>
              </a:rPr>
              <a:t>Dal punto di vista PREVIDENZIALE</a:t>
            </a:r>
            <a:endParaRPr sz="2400">
              <a:solidFill>
                <a:schemeClr val="dk1"/>
              </a:solidFill>
              <a:latin typeface="Tahoma"/>
              <a:ea typeface="Tahoma"/>
              <a:cs typeface="Tahoma"/>
              <a:sym typeface="Tahoma"/>
            </a:endParaRPr>
          </a:p>
        </p:txBody>
      </p:sp>
      <p:sp>
        <p:nvSpPr>
          <p:cNvPr id="144" name="Google Shape;144;p11"/>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 name="Google Shape;145;p11"/>
          <p:cNvSpPr txBox="1"/>
          <p:nvPr/>
        </p:nvSpPr>
        <p:spPr>
          <a:xfrm>
            <a:off x="685800" y="3124200"/>
            <a:ext cx="8248650" cy="20312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1" dirty="0">
                <a:solidFill>
                  <a:srgbClr val="767A7B"/>
                </a:solidFill>
                <a:latin typeface="Tahoma"/>
                <a:ea typeface="Tahoma"/>
                <a:cs typeface="Tahoma"/>
                <a:sym typeface="Tahoma"/>
              </a:rPr>
              <a:t>Superata la soglia dei 5.000,00 Euro annui tutti i compensi sportivi saranno assoggettati a contribuzione previdenziale.</a:t>
            </a:r>
          </a:p>
          <a:p>
            <a:pPr marL="0" marR="0" lvl="0" indent="0" algn="l" rtl="0">
              <a:spcBef>
                <a:spcPts val="0"/>
              </a:spcBef>
              <a:spcAft>
                <a:spcPts val="0"/>
              </a:spcAft>
              <a:buNone/>
            </a:pPr>
            <a:br>
              <a:rPr lang="it-IT" sz="1800" b="1" dirty="0">
                <a:solidFill>
                  <a:srgbClr val="767A7B"/>
                </a:solidFill>
                <a:latin typeface="Tahoma"/>
                <a:ea typeface="Tahoma"/>
                <a:cs typeface="Tahoma"/>
                <a:sym typeface="Tahoma"/>
              </a:rPr>
            </a:br>
            <a:r>
              <a:rPr lang="it-IT" sz="1800" b="1" dirty="0">
                <a:solidFill>
                  <a:srgbClr val="767A7B"/>
                </a:solidFill>
                <a:latin typeface="Tahoma"/>
                <a:ea typeface="Tahoma"/>
                <a:cs typeface="Tahoma"/>
                <a:sym typeface="Tahoma"/>
              </a:rPr>
              <a:t>Ciò comporta, in concreto, che l’ammontare dei compensi totalmente esenti da oneri (sia fiscali che previdenziali), oggi fissata in 10.000,00 Euro annui, si riduce, in via generalizzata, a 5.000,00 Euro annui.  </a:t>
            </a:r>
            <a:endParaRPr dirty="0"/>
          </a:p>
          <a:p>
            <a:pPr marL="0" marR="0" lvl="0" indent="0" algn="l" rtl="0">
              <a:spcBef>
                <a:spcPts val="0"/>
              </a:spcBef>
              <a:spcAft>
                <a:spcPts val="0"/>
              </a:spcAft>
              <a:buNone/>
            </a:pPr>
            <a:endParaRPr sz="1800" b="1" dirty="0">
              <a:solidFill>
                <a:srgbClr val="767A7B"/>
              </a:solidFill>
              <a:latin typeface="Tahoma"/>
              <a:ea typeface="Tahoma"/>
              <a:cs typeface="Tahoma"/>
              <a:sym typeface="Tahoma"/>
            </a:endParaRPr>
          </a:p>
        </p:txBody>
      </p:sp>
      <p:pic>
        <p:nvPicPr>
          <p:cNvPr id="146" name="Google Shape;146;p11"/>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anim calcmode="lin" valueType="num">
                                      <p:cBhvr additive="base">
                                        <p:cTn id="7" dur="500"/>
                                        <p:tgtEl>
                                          <p:spTgt spid="143">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45">
                                            <p:txEl>
                                              <p:pRg st="0" end="0"/>
                                            </p:txEl>
                                          </p:spTgt>
                                        </p:tgtEl>
                                        <p:attrNameLst>
                                          <p:attrName>style.visibility</p:attrName>
                                        </p:attrNameLst>
                                      </p:cBhvr>
                                      <p:to>
                                        <p:strVal val="visible"/>
                                      </p:to>
                                    </p:set>
                                    <p:anim calcmode="lin" valueType="num">
                                      <p:cBhvr additive="base">
                                        <p:cTn id="12" dur="500"/>
                                        <p:tgtEl>
                                          <p:spTgt spid="14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5">
                                            <p:txEl>
                                              <p:pRg st="1" end="1"/>
                                            </p:txEl>
                                          </p:spTgt>
                                        </p:tgtEl>
                                        <p:attrNameLst>
                                          <p:attrName>style.visibility</p:attrName>
                                        </p:attrNameLst>
                                      </p:cBhvr>
                                      <p:to>
                                        <p:strVal val="visible"/>
                                      </p:to>
                                    </p:set>
                                    <p:anim calcmode="lin" valueType="num">
                                      <p:cBhvr additive="base">
                                        <p:cTn id="17" dur="500"/>
                                        <p:tgtEl>
                                          <p:spTgt spid="14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3"/>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a:latin typeface="Tahoma"/>
                <a:ea typeface="Tahoma"/>
                <a:cs typeface="Tahoma"/>
                <a:sym typeface="Tahoma"/>
              </a:rPr>
              <a:t>Compensi lavoro sportivo</a:t>
            </a:r>
            <a:endParaRPr sz="4800">
              <a:latin typeface="Tahoma"/>
              <a:ea typeface="Tahoma"/>
              <a:cs typeface="Tahoma"/>
              <a:sym typeface="Tahoma"/>
            </a:endParaRPr>
          </a:p>
        </p:txBody>
      </p:sp>
      <p:sp>
        <p:nvSpPr>
          <p:cNvPr id="161" name="Google Shape;161;p13"/>
          <p:cNvSpPr txBox="1"/>
          <p:nvPr/>
        </p:nvSpPr>
        <p:spPr>
          <a:xfrm>
            <a:off x="685802" y="2350841"/>
            <a:ext cx="8279998" cy="895117"/>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dirty="0">
                <a:solidFill>
                  <a:srgbClr val="767A7B"/>
                </a:solidFill>
                <a:latin typeface="Tahoma"/>
                <a:ea typeface="Tahoma"/>
                <a:cs typeface="Tahoma"/>
                <a:sym typeface="Tahoma"/>
              </a:rPr>
              <a:t>Le aliquote contributive per compensi superiori a 5.000,00 EUR</a:t>
            </a:r>
            <a:endParaRPr sz="2400" dirty="0">
              <a:solidFill>
                <a:schemeClr val="dk1"/>
              </a:solidFill>
              <a:latin typeface="Tahoma"/>
              <a:ea typeface="Tahoma"/>
              <a:cs typeface="Tahoma"/>
              <a:sym typeface="Tahoma"/>
            </a:endParaRPr>
          </a:p>
        </p:txBody>
      </p:sp>
      <p:sp>
        <p:nvSpPr>
          <p:cNvPr id="162" name="Google Shape;162;p13"/>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 name="Google Shape;163;p13"/>
          <p:cNvSpPr txBox="1"/>
          <p:nvPr/>
        </p:nvSpPr>
        <p:spPr>
          <a:xfrm>
            <a:off x="685800" y="3505200"/>
            <a:ext cx="8248650"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1" dirty="0">
                <a:solidFill>
                  <a:srgbClr val="767A7B"/>
                </a:solidFill>
                <a:latin typeface="Tahoma"/>
                <a:ea typeface="Tahoma"/>
                <a:cs typeface="Tahoma"/>
                <a:sym typeface="Tahoma"/>
              </a:rPr>
              <a:t>TIPOLOGIA DEL RAPPORTO		Aliquota previdenziale	</a:t>
            </a:r>
            <a:endParaRPr dirty="0"/>
          </a:p>
          <a:p>
            <a:pPr marL="0" marR="0" lvl="0" indent="0" algn="l" rtl="0">
              <a:spcBef>
                <a:spcPts val="0"/>
              </a:spcBef>
              <a:spcAft>
                <a:spcPts val="0"/>
              </a:spcAft>
              <a:buNone/>
            </a:pPr>
            <a:endParaRPr sz="1800" b="1" dirty="0">
              <a:solidFill>
                <a:srgbClr val="767A7B"/>
              </a:solidFill>
              <a:latin typeface="Tahoma"/>
              <a:ea typeface="Tahoma"/>
              <a:cs typeface="Tahoma"/>
              <a:sym typeface="Tahoma"/>
            </a:endParaRPr>
          </a:p>
          <a:p>
            <a:pPr marL="0" marR="0" lvl="0" indent="0" algn="l" rtl="0">
              <a:spcBef>
                <a:spcPts val="0"/>
              </a:spcBef>
              <a:spcAft>
                <a:spcPts val="0"/>
              </a:spcAft>
              <a:buNone/>
            </a:pPr>
            <a:r>
              <a:rPr lang="it-IT" sz="1800" b="1" dirty="0">
                <a:solidFill>
                  <a:srgbClr val="767A7B"/>
                </a:solidFill>
                <a:latin typeface="Tahoma"/>
                <a:ea typeface="Tahoma"/>
                <a:cs typeface="Tahoma"/>
                <a:sym typeface="Tahoma"/>
              </a:rPr>
              <a:t>Lavoro subordinato			33% + 5,17% ALIQ.MIN.ASS.</a:t>
            </a:r>
            <a:endParaRPr dirty="0"/>
          </a:p>
          <a:p>
            <a:pPr marL="0" marR="0" lvl="0" indent="0" algn="l" rtl="0">
              <a:spcBef>
                <a:spcPts val="0"/>
              </a:spcBef>
              <a:spcAft>
                <a:spcPts val="0"/>
              </a:spcAft>
              <a:buNone/>
            </a:pPr>
            <a:r>
              <a:rPr lang="it-IT" sz="1800" b="1" dirty="0">
                <a:solidFill>
                  <a:srgbClr val="767A7B"/>
                </a:solidFill>
                <a:latin typeface="Tahoma"/>
                <a:ea typeface="Tahoma"/>
                <a:cs typeface="Tahoma"/>
                <a:sym typeface="Tahoma"/>
              </a:rPr>
              <a:t>Co.co.co.				25% + 2,03%      «    «</a:t>
            </a:r>
            <a:endParaRPr dirty="0"/>
          </a:p>
          <a:p>
            <a:pPr marL="0" marR="0" lvl="0" indent="0" algn="l" rtl="0">
              <a:spcBef>
                <a:spcPts val="0"/>
              </a:spcBef>
              <a:spcAft>
                <a:spcPts val="0"/>
              </a:spcAft>
              <a:buNone/>
            </a:pPr>
            <a:r>
              <a:rPr lang="it-IT" sz="1800" b="1" dirty="0">
                <a:solidFill>
                  <a:srgbClr val="767A7B"/>
                </a:solidFill>
                <a:latin typeface="Tahoma"/>
                <a:ea typeface="Tahoma"/>
                <a:cs typeface="Tahoma"/>
                <a:sym typeface="Tahoma"/>
              </a:rPr>
              <a:t>Lavoratori autonomi			25% + 1,23%       «    «</a:t>
            </a:r>
            <a:endParaRPr dirty="0"/>
          </a:p>
          <a:p>
            <a:pPr marL="0" marR="0" lvl="0" indent="0" algn="l" rtl="0">
              <a:spcBef>
                <a:spcPts val="0"/>
              </a:spcBef>
              <a:spcAft>
                <a:spcPts val="0"/>
              </a:spcAft>
              <a:buNone/>
            </a:pPr>
            <a:r>
              <a:rPr lang="it-IT" sz="1800" b="1" dirty="0">
                <a:solidFill>
                  <a:srgbClr val="767A7B"/>
                </a:solidFill>
                <a:latin typeface="Tahoma"/>
                <a:ea typeface="Tahoma"/>
                <a:cs typeface="Tahoma"/>
                <a:sym typeface="Tahoma"/>
              </a:rPr>
              <a:t>Lavoratori sportivi già iscritti presso</a:t>
            </a:r>
            <a:br>
              <a:rPr lang="it-IT" sz="1800" b="1" dirty="0">
                <a:solidFill>
                  <a:srgbClr val="767A7B"/>
                </a:solidFill>
                <a:latin typeface="Tahoma"/>
                <a:ea typeface="Tahoma"/>
                <a:cs typeface="Tahoma"/>
                <a:sym typeface="Tahoma"/>
              </a:rPr>
            </a:br>
            <a:r>
              <a:rPr lang="it-IT" sz="1800" b="1" dirty="0">
                <a:solidFill>
                  <a:srgbClr val="767A7B"/>
                </a:solidFill>
                <a:latin typeface="Tahoma"/>
                <a:ea typeface="Tahoma"/>
                <a:cs typeface="Tahoma"/>
                <a:sym typeface="Tahoma"/>
              </a:rPr>
              <a:t>altre forme obbligatorie			24%	</a:t>
            </a:r>
            <a:endParaRPr dirty="0"/>
          </a:p>
        </p:txBody>
      </p:sp>
      <p:sp>
        <p:nvSpPr>
          <p:cNvPr id="164" name="Google Shape;164;p13"/>
          <p:cNvSpPr txBox="1"/>
          <p:nvPr/>
        </p:nvSpPr>
        <p:spPr>
          <a:xfrm>
            <a:off x="685800" y="5638800"/>
            <a:ext cx="8382000"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1" dirty="0">
                <a:solidFill>
                  <a:srgbClr val="7F7F7F"/>
                </a:solidFill>
                <a:latin typeface="Tahoma"/>
                <a:ea typeface="Tahoma"/>
                <a:cs typeface="Tahoma"/>
                <a:sym typeface="Tahoma"/>
              </a:rPr>
              <a:t>Fino al 31/12/2027  la contribuzione è dovuta nei limiti del 50% dell’imponibile contributivo. </a:t>
            </a:r>
            <a:endParaRPr dirty="0"/>
          </a:p>
        </p:txBody>
      </p:sp>
      <p:pic>
        <p:nvPicPr>
          <p:cNvPr id="165" name="Google Shape;165;p13"/>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additive="base">
                                        <p:cTn id="7" dur="500"/>
                                        <p:tgtEl>
                                          <p:spTgt spid="163"/>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64">
                                            <p:txEl>
                                              <p:pRg st="0" end="0"/>
                                            </p:txEl>
                                          </p:spTgt>
                                        </p:tgtEl>
                                        <p:attrNameLst>
                                          <p:attrName>style.visibility</p:attrName>
                                        </p:attrNameLst>
                                      </p:cBhvr>
                                      <p:to>
                                        <p:strVal val="visible"/>
                                      </p:to>
                                    </p:set>
                                    <p:anim calcmode="lin" valueType="num">
                                      <p:cBhvr additive="base">
                                        <p:cTn id="12" dur="500"/>
                                        <p:tgtEl>
                                          <p:spTgt spid="16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2"/>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dirty="0">
                <a:latin typeface="Tahoma"/>
                <a:ea typeface="Tahoma"/>
                <a:cs typeface="Tahoma"/>
                <a:sym typeface="Tahoma"/>
              </a:rPr>
              <a:t>Compensi lavoro sportivo</a:t>
            </a:r>
            <a:endParaRPr sz="4800" dirty="0">
              <a:latin typeface="Tahoma"/>
              <a:ea typeface="Tahoma"/>
              <a:cs typeface="Tahoma"/>
              <a:sym typeface="Tahoma"/>
            </a:endParaRPr>
          </a:p>
        </p:txBody>
      </p:sp>
      <p:sp>
        <p:nvSpPr>
          <p:cNvPr id="152" name="Google Shape;152;p12"/>
          <p:cNvSpPr txBox="1"/>
          <p:nvPr/>
        </p:nvSpPr>
        <p:spPr>
          <a:xfrm>
            <a:off x="685802" y="2350841"/>
            <a:ext cx="8279998" cy="525770"/>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dirty="0">
                <a:solidFill>
                  <a:srgbClr val="767A7B"/>
                </a:solidFill>
                <a:latin typeface="Tahoma"/>
                <a:ea typeface="Tahoma"/>
                <a:cs typeface="Tahoma"/>
                <a:sym typeface="Tahoma"/>
              </a:rPr>
              <a:t>per riassumere...</a:t>
            </a:r>
            <a:endParaRPr sz="2400" dirty="0">
              <a:solidFill>
                <a:schemeClr val="dk1"/>
              </a:solidFill>
              <a:latin typeface="Tahoma"/>
              <a:ea typeface="Tahoma"/>
              <a:cs typeface="Tahoma"/>
              <a:sym typeface="Tahoma"/>
            </a:endParaRPr>
          </a:p>
        </p:txBody>
      </p:sp>
      <p:sp>
        <p:nvSpPr>
          <p:cNvPr id="153" name="Google Shape;153;p12"/>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5" name="Google Shape;155;p12"/>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graphicFrame>
        <p:nvGraphicFramePr>
          <p:cNvPr id="2" name="Tabella 1">
            <a:extLst>
              <a:ext uri="{FF2B5EF4-FFF2-40B4-BE49-F238E27FC236}">
                <a16:creationId xmlns:a16="http://schemas.microsoft.com/office/drawing/2014/main" id="{A5D3577E-42CD-2946-839E-8079FBE4BDBE}"/>
              </a:ext>
            </a:extLst>
          </p:cNvPr>
          <p:cNvGraphicFramePr>
            <a:graphicFrameLocks noGrp="1"/>
          </p:cNvGraphicFramePr>
          <p:nvPr>
            <p:extLst>
              <p:ext uri="{D42A27DB-BD31-4B8C-83A1-F6EECF244321}">
                <p14:modId xmlns:p14="http://schemas.microsoft.com/office/powerpoint/2010/main" val="15196755"/>
              </p:ext>
            </p:extLst>
          </p:nvPr>
        </p:nvGraphicFramePr>
        <p:xfrm>
          <a:off x="685800" y="3097106"/>
          <a:ext cx="8458200" cy="3130256"/>
        </p:xfrm>
        <a:graphic>
          <a:graphicData uri="http://schemas.openxmlformats.org/drawingml/2006/table">
            <a:tbl>
              <a:tblPr firstRow="1" bandRow="1">
                <a:tableStyleId>{2D5ABB26-0587-4C30-8999-92F81FD0307C}</a:tableStyleId>
              </a:tblPr>
              <a:tblGrid>
                <a:gridCol w="4237935">
                  <a:extLst>
                    <a:ext uri="{9D8B030D-6E8A-4147-A177-3AD203B41FA5}">
                      <a16:colId xmlns:a16="http://schemas.microsoft.com/office/drawing/2014/main" val="869718508"/>
                    </a:ext>
                  </a:extLst>
                </a:gridCol>
                <a:gridCol w="284555">
                  <a:extLst>
                    <a:ext uri="{9D8B030D-6E8A-4147-A177-3AD203B41FA5}">
                      <a16:colId xmlns:a16="http://schemas.microsoft.com/office/drawing/2014/main" val="4005641228"/>
                    </a:ext>
                  </a:extLst>
                </a:gridCol>
                <a:gridCol w="1662703">
                  <a:extLst>
                    <a:ext uri="{9D8B030D-6E8A-4147-A177-3AD203B41FA5}">
                      <a16:colId xmlns:a16="http://schemas.microsoft.com/office/drawing/2014/main" val="1987142476"/>
                    </a:ext>
                  </a:extLst>
                </a:gridCol>
                <a:gridCol w="351791">
                  <a:extLst>
                    <a:ext uri="{9D8B030D-6E8A-4147-A177-3AD203B41FA5}">
                      <a16:colId xmlns:a16="http://schemas.microsoft.com/office/drawing/2014/main" val="1619701360"/>
                    </a:ext>
                  </a:extLst>
                </a:gridCol>
                <a:gridCol w="1921216">
                  <a:extLst>
                    <a:ext uri="{9D8B030D-6E8A-4147-A177-3AD203B41FA5}">
                      <a16:colId xmlns:a16="http://schemas.microsoft.com/office/drawing/2014/main" val="636313618"/>
                    </a:ext>
                  </a:extLst>
                </a:gridCol>
              </a:tblGrid>
              <a:tr h="518788">
                <a:tc>
                  <a:txBody>
                    <a:bodyPr/>
                    <a:lstStyle/>
                    <a:p>
                      <a:pPr algn="ctr"/>
                      <a:r>
                        <a:rPr lang="it-IT" sz="20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FASCIA</a:t>
                      </a: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5">
                        <a:lumMod val="20000"/>
                        <a:lumOff val="80000"/>
                      </a:schemeClr>
                    </a:solidFill>
                  </a:tcPr>
                </a:tc>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r>
                        <a:rPr lang="it-IT" sz="20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TRIBUTI</a:t>
                      </a: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5">
                        <a:lumMod val="20000"/>
                        <a:lumOff val="80000"/>
                      </a:schemeClr>
                    </a:solidFill>
                  </a:tcPr>
                </a:tc>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r>
                        <a:rPr lang="it-IT" sz="20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PREVIDENZA</a:t>
                      </a: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5">
                        <a:lumMod val="20000"/>
                        <a:lumOff val="80000"/>
                      </a:schemeClr>
                    </a:solidFill>
                  </a:tcPr>
                </a:tc>
                <a:extLst>
                  <a:ext uri="{0D108BD9-81ED-4DB2-BD59-A6C34878D82A}">
                    <a16:rowId xmlns:a16="http://schemas.microsoft.com/office/drawing/2014/main" val="1845059771"/>
                  </a:ext>
                </a:extLst>
              </a:tr>
              <a:tr h="377934">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extLst>
                  <a:ext uri="{0D108BD9-81ED-4DB2-BD59-A6C34878D82A}">
                    <a16:rowId xmlns:a16="http://schemas.microsoft.com/office/drawing/2014/main" val="3760926390"/>
                  </a:ext>
                </a:extLst>
              </a:tr>
              <a:tr h="479856">
                <a:tc>
                  <a:txBody>
                    <a:bodyPr/>
                    <a:lstStyle/>
                    <a:p>
                      <a:pPr algn="ctr"/>
                      <a:r>
                        <a:rPr lang="it-IT" sz="20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Fino a 5.000 EUR</a:t>
                      </a: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r>
                        <a:rPr lang="it-IT" sz="2000" b="1" dirty="0">
                          <a:solidFill>
                            <a:schemeClr val="bg1"/>
                          </a:solidFill>
                          <a:latin typeface="Tahoma" panose="020B0604030504040204" pitchFamily="34" charset="0"/>
                          <a:ea typeface="Tahoma" panose="020B0604030504040204" pitchFamily="34" charset="0"/>
                          <a:cs typeface="Tahoma" panose="020B0604030504040204" pitchFamily="34" charset="0"/>
                        </a:rPr>
                        <a:t>NO IRPEF</a:t>
                      </a: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rgbClr val="FF0000"/>
                    </a:solidFill>
                  </a:tcPr>
                </a:tc>
                <a:tc>
                  <a:txBody>
                    <a:bodyPr/>
                    <a:lstStyle/>
                    <a:p>
                      <a:pPr algn="ct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r>
                        <a:rPr lang="it-IT" sz="2000" b="1" dirty="0">
                          <a:solidFill>
                            <a:schemeClr val="bg1"/>
                          </a:solidFill>
                          <a:latin typeface="Tahoma" panose="020B0604030504040204" pitchFamily="34" charset="0"/>
                          <a:ea typeface="Tahoma" panose="020B0604030504040204" pitchFamily="34" charset="0"/>
                          <a:cs typeface="Tahoma" panose="020B0604030504040204" pitchFamily="34" charset="0"/>
                        </a:rPr>
                        <a:t>NO INPS</a:t>
                      </a: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rgbClr val="FF0000"/>
                    </a:solidFill>
                  </a:tcPr>
                </a:tc>
                <a:extLst>
                  <a:ext uri="{0D108BD9-81ED-4DB2-BD59-A6C34878D82A}">
                    <a16:rowId xmlns:a16="http://schemas.microsoft.com/office/drawing/2014/main" val="3929506944"/>
                  </a:ext>
                </a:extLst>
              </a:tr>
              <a:tr h="377934">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2045000885"/>
                  </a:ext>
                </a:extLst>
              </a:tr>
              <a:tr h="479228">
                <a:tc>
                  <a:txBody>
                    <a:bodyPr/>
                    <a:lstStyle/>
                    <a:p>
                      <a:pPr algn="ctr"/>
                      <a:r>
                        <a:rPr lang="it-IT" sz="20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Oltre 5.000 fino a 15.000 EUR</a:t>
                      </a: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r>
                        <a:rPr lang="it-IT" sz="2000" b="1" dirty="0">
                          <a:solidFill>
                            <a:schemeClr val="bg1"/>
                          </a:solidFill>
                          <a:latin typeface="Tahoma" panose="020B0604030504040204" pitchFamily="34" charset="0"/>
                          <a:ea typeface="Tahoma" panose="020B0604030504040204" pitchFamily="34" charset="0"/>
                          <a:cs typeface="Tahoma" panose="020B0604030504040204" pitchFamily="34" charset="0"/>
                        </a:rPr>
                        <a:t>NO IRPEF</a:t>
                      </a: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rgbClr val="FF0000"/>
                    </a:solidFill>
                  </a:tcPr>
                </a:tc>
                <a:tc>
                  <a:txBody>
                    <a:bodyPr/>
                    <a:lstStyle/>
                    <a:p>
                      <a:pPr algn="ct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r>
                        <a:rPr lang="it-IT" sz="2000" b="1" dirty="0">
                          <a:solidFill>
                            <a:schemeClr val="bg1"/>
                          </a:solidFill>
                          <a:latin typeface="Tahoma" panose="020B0604030504040204" pitchFamily="34" charset="0"/>
                          <a:ea typeface="Tahoma" panose="020B0604030504040204" pitchFamily="34" charset="0"/>
                          <a:cs typeface="Tahoma" panose="020B0604030504040204" pitchFamily="34" charset="0"/>
                        </a:rPr>
                        <a:t>SI INPS</a:t>
                      </a: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rgbClr val="92D050"/>
                    </a:solidFill>
                  </a:tcPr>
                </a:tc>
                <a:extLst>
                  <a:ext uri="{0D108BD9-81ED-4DB2-BD59-A6C34878D82A}">
                    <a16:rowId xmlns:a16="http://schemas.microsoft.com/office/drawing/2014/main" val="1059642993"/>
                  </a:ext>
                </a:extLst>
              </a:tr>
              <a:tr h="278874">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1926070346"/>
                  </a:ext>
                </a:extLst>
              </a:tr>
              <a:tr h="463664">
                <a:tc>
                  <a:txBody>
                    <a:bodyPr/>
                    <a:lstStyle/>
                    <a:p>
                      <a:pPr algn="ctr"/>
                      <a:r>
                        <a:rPr lang="it-IT" sz="20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Oltre 15.000 EUR</a:t>
                      </a: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endParaRPr lang="it-IT" sz="2000" b="1" i="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r>
                        <a:rPr lang="it-IT" sz="2000" b="1" dirty="0">
                          <a:solidFill>
                            <a:schemeClr val="bg1"/>
                          </a:solidFill>
                          <a:latin typeface="Tahoma" panose="020B0604030504040204" pitchFamily="34" charset="0"/>
                          <a:ea typeface="Tahoma" panose="020B0604030504040204" pitchFamily="34" charset="0"/>
                          <a:cs typeface="Tahoma" panose="020B0604030504040204" pitchFamily="34" charset="0"/>
                        </a:rPr>
                        <a:t>SI IRPEF</a:t>
                      </a: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rgbClr val="92D050"/>
                    </a:solidFill>
                  </a:tcPr>
                </a:tc>
                <a:tc>
                  <a:txBody>
                    <a:bodyPr/>
                    <a:lstStyle/>
                    <a:p>
                      <a:pPr algn="ct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r>
                        <a:rPr lang="it-IT" sz="2000" b="1" dirty="0">
                          <a:solidFill>
                            <a:schemeClr val="bg1"/>
                          </a:solidFill>
                          <a:latin typeface="Tahoma" panose="020B0604030504040204" pitchFamily="34" charset="0"/>
                          <a:ea typeface="Tahoma" panose="020B0604030504040204" pitchFamily="34" charset="0"/>
                          <a:cs typeface="Tahoma" panose="020B0604030504040204" pitchFamily="34" charset="0"/>
                        </a:rPr>
                        <a:t>SI INPS</a:t>
                      </a:r>
                      <a:endParaRPr lang="it-IT" sz="2000" b="1" i="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rgbClr val="92D050"/>
                    </a:solidFill>
                  </a:tcPr>
                </a:tc>
                <a:extLst>
                  <a:ext uri="{0D108BD9-81ED-4DB2-BD59-A6C34878D82A}">
                    <a16:rowId xmlns:a16="http://schemas.microsoft.com/office/drawing/2014/main" val="2012034629"/>
                  </a:ext>
                </a:extLst>
              </a:tr>
            </a:tbl>
          </a:graphicData>
        </a:graphic>
      </p:graphicFrame>
    </p:spTree>
    <p:extLst>
      <p:ext uri="{BB962C8B-B14F-4D97-AF65-F5344CB8AC3E}">
        <p14:creationId xmlns:p14="http://schemas.microsoft.com/office/powerpoint/2010/main" val="184433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52">
                                            <p:txEl>
                                              <p:pRg st="0" end="0"/>
                                            </p:txEl>
                                          </p:spTgt>
                                        </p:tgtEl>
                                        <p:attrNameLst>
                                          <p:attrName>style.visibility</p:attrName>
                                        </p:attrNameLst>
                                      </p:cBhvr>
                                      <p:to>
                                        <p:strVal val="visible"/>
                                      </p:to>
                                    </p:set>
                                    <p:anim calcmode="lin" valueType="num">
                                      <p:cBhvr additive="base">
                                        <p:cTn id="7" dur="500" fill="hold"/>
                                        <p:tgtEl>
                                          <p:spTgt spid="15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4"/>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dirty="0">
                <a:latin typeface="Tahoma"/>
                <a:ea typeface="Tahoma"/>
                <a:cs typeface="Tahoma"/>
                <a:sym typeface="Tahoma"/>
              </a:rPr>
              <a:t>Adempimenti</a:t>
            </a:r>
            <a:endParaRPr sz="4800" dirty="0">
              <a:latin typeface="Tahoma"/>
              <a:ea typeface="Tahoma"/>
              <a:cs typeface="Tahoma"/>
              <a:sym typeface="Tahoma"/>
            </a:endParaRPr>
          </a:p>
        </p:txBody>
      </p:sp>
      <p:sp>
        <p:nvSpPr>
          <p:cNvPr id="171" name="Google Shape;171;p14"/>
          <p:cNvSpPr txBox="1"/>
          <p:nvPr/>
        </p:nvSpPr>
        <p:spPr>
          <a:xfrm>
            <a:off x="685802" y="2350841"/>
            <a:ext cx="8610598" cy="525785"/>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a:solidFill>
                  <a:srgbClr val="767A7B"/>
                </a:solidFill>
                <a:latin typeface="Tahoma"/>
                <a:ea typeface="Tahoma"/>
                <a:cs typeface="Tahoma"/>
                <a:sym typeface="Tahoma"/>
              </a:rPr>
              <a:t>Che cosa bisogna fare per gestire il rapporto di lavoro?</a:t>
            </a:r>
            <a:endParaRPr sz="2400">
              <a:solidFill>
                <a:schemeClr val="dk1"/>
              </a:solidFill>
              <a:latin typeface="Tahoma"/>
              <a:ea typeface="Tahoma"/>
              <a:cs typeface="Tahoma"/>
              <a:sym typeface="Tahoma"/>
            </a:endParaRPr>
          </a:p>
        </p:txBody>
      </p:sp>
      <p:sp>
        <p:nvSpPr>
          <p:cNvPr id="172" name="Google Shape;172;p14"/>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 name="Google Shape;173;p14"/>
          <p:cNvSpPr txBox="1"/>
          <p:nvPr/>
        </p:nvSpPr>
        <p:spPr>
          <a:xfrm>
            <a:off x="717150" y="3164722"/>
            <a:ext cx="8248650" cy="3570168"/>
          </a:xfrm>
          <a:prstGeom prst="rect">
            <a:avLst/>
          </a:prstGeom>
          <a:noFill/>
          <a:ln>
            <a:noFill/>
          </a:ln>
        </p:spPr>
        <p:txBody>
          <a:bodyPr spcFirstLastPara="1" wrap="square" lIns="91425" tIns="45700" rIns="91425" bIns="45700" anchor="t" anchorCtr="0">
            <a:spAutoFit/>
          </a:bodyPr>
          <a:lstStyle/>
          <a:p>
            <a:pPr marL="285750" lvl="0" indent="-285750">
              <a:buClr>
                <a:srgbClr val="767A7B"/>
              </a:buClr>
              <a:buSzPts val="1800"/>
              <a:buFont typeface="Arial"/>
              <a:buChar char="•"/>
            </a:pPr>
            <a:r>
              <a:rPr lang="it-IT" sz="1800" b="1" dirty="0">
                <a:solidFill>
                  <a:srgbClr val="767A7B"/>
                </a:solidFill>
                <a:latin typeface="Tahoma"/>
                <a:ea typeface="Tahoma"/>
                <a:cs typeface="Tahoma"/>
                <a:sym typeface="Tahoma"/>
              </a:rPr>
              <a:t>i dati del rapporto di lavoro sportivo nell’area del dilettantismo – nella forma di co.co.co – dovranno essere comunicati al nuovo Registro della attività sportive dilettantistiche disciplinato dal d.lgs. n.39/21.</a:t>
            </a:r>
            <a:br>
              <a:rPr lang="it-IT" b="1" dirty="0">
                <a:ea typeface="Tahoma"/>
              </a:rPr>
            </a:br>
            <a:r>
              <a:rPr lang="it-IT" sz="1600" dirty="0">
                <a:latin typeface="Tahoma" panose="020B0604030504040204" pitchFamily="34" charset="0"/>
                <a:ea typeface="Tahoma" panose="020B0604030504040204" pitchFamily="34" charset="0"/>
                <a:cs typeface="Tahoma" panose="020B0604030504040204" pitchFamily="34" charset="0"/>
              </a:rPr>
              <a:t>A regime, le comunicazioni al RASD vanno effettuate entro il trentesimo giorno del mese successivo all’inizio del rapporto di lavoro</a:t>
            </a:r>
            <a:r>
              <a:rPr lang="it-IT" sz="1600" b="1" dirty="0">
                <a:latin typeface="Tahoma" panose="020B0604030504040204" pitchFamily="34" charset="0"/>
                <a:ea typeface="Tahoma" panose="020B0604030504040204" pitchFamily="34" charset="0"/>
                <a:cs typeface="Tahoma" panose="020B0604030504040204" pitchFamily="34" charset="0"/>
              </a:rPr>
              <a:t>, </a:t>
            </a:r>
            <a:r>
              <a:rPr lang="it-IT" sz="1600" dirty="0">
                <a:latin typeface="Tahoma" panose="020B0604030504040204" pitchFamily="34" charset="0"/>
                <a:ea typeface="Tahoma" panose="020B0604030504040204" pitchFamily="34" charset="0"/>
                <a:cs typeface="Tahoma" panose="020B0604030504040204" pitchFamily="34" charset="0"/>
              </a:rPr>
              <a:t>mentre l’iscrizione nel libro unico del lavoro può avvenire in un’unica soluzione, anche alla scadenza del rapporto di lavoro, entro 30 giorni dalla fine di ciascun anno di riferimento.</a:t>
            </a:r>
            <a:endParaRPr sz="1600" dirty="0">
              <a:latin typeface="Tahoma" panose="020B0604030504040204" pitchFamily="34" charset="0"/>
              <a:ea typeface="Tahoma" panose="020B0604030504040204" pitchFamily="34" charset="0"/>
              <a:cs typeface="Tahoma" panose="020B0604030504040204" pitchFamily="34" charset="0"/>
            </a:endParaRPr>
          </a:p>
          <a:p>
            <a:pPr marL="285750" marR="0" lvl="0" indent="-171450" algn="l" rtl="0">
              <a:spcBef>
                <a:spcPts val="0"/>
              </a:spcBef>
              <a:spcAft>
                <a:spcPts val="0"/>
              </a:spcAft>
              <a:buClr>
                <a:schemeClr val="dk1"/>
              </a:buClr>
              <a:buSzPts val="1800"/>
              <a:buFont typeface="Arial"/>
              <a:buNone/>
            </a:pPr>
            <a:endParaRPr sz="1800" b="1" dirty="0">
              <a:solidFill>
                <a:srgbClr val="767A7B"/>
              </a:solidFill>
              <a:latin typeface="Tahoma"/>
              <a:ea typeface="Tahoma"/>
              <a:cs typeface="Tahoma"/>
              <a:sym typeface="Tahoma"/>
            </a:endParaRPr>
          </a:p>
          <a:p>
            <a:pPr marL="285750" marR="0" lvl="0" indent="-285750" algn="l" rtl="0">
              <a:spcBef>
                <a:spcPts val="0"/>
              </a:spcBef>
              <a:spcAft>
                <a:spcPts val="0"/>
              </a:spcAft>
              <a:buClr>
                <a:srgbClr val="767A7B"/>
              </a:buClr>
              <a:buSzPts val="1800"/>
              <a:buFont typeface="Arial"/>
              <a:buChar char="•"/>
            </a:pPr>
            <a:r>
              <a:rPr lang="it-IT" sz="1800" b="1" dirty="0">
                <a:solidFill>
                  <a:srgbClr val="767A7B"/>
                </a:solidFill>
                <a:latin typeface="Tahoma"/>
                <a:ea typeface="Tahoma"/>
                <a:cs typeface="Tahoma"/>
                <a:sym typeface="Tahoma"/>
              </a:rPr>
              <a:t>tale comunicazione sostituisce a tutti gli effetti la comunicazione al centro per l’impiego</a:t>
            </a:r>
            <a:endParaRPr dirty="0"/>
          </a:p>
          <a:p>
            <a:pPr marL="285750" marR="0" lvl="0" indent="-171450" algn="l" rtl="0">
              <a:spcBef>
                <a:spcPts val="0"/>
              </a:spcBef>
              <a:spcAft>
                <a:spcPts val="0"/>
              </a:spcAft>
              <a:buClr>
                <a:schemeClr val="dk1"/>
              </a:buClr>
              <a:buSzPts val="1800"/>
              <a:buFont typeface="Arial"/>
              <a:buNone/>
            </a:pPr>
            <a:endParaRPr sz="1800" b="1" dirty="0">
              <a:solidFill>
                <a:srgbClr val="767A7B"/>
              </a:solidFill>
              <a:latin typeface="Tahoma"/>
              <a:ea typeface="Tahoma"/>
              <a:cs typeface="Tahoma"/>
              <a:sym typeface="Tahoma"/>
            </a:endParaRPr>
          </a:p>
          <a:p>
            <a:pPr marR="0" lvl="0" algn="r" rtl="0">
              <a:spcBef>
                <a:spcPts val="0"/>
              </a:spcBef>
              <a:spcAft>
                <a:spcPts val="0"/>
              </a:spcAft>
              <a:buClr>
                <a:srgbClr val="767A7B"/>
              </a:buClr>
              <a:buSzPts val="1800"/>
            </a:pPr>
            <a:r>
              <a:rPr lang="it-IT" sz="1800" b="1" i="0" u="none" strike="noStrike" cap="none" dirty="0">
                <a:solidFill>
                  <a:srgbClr val="767A7B"/>
                </a:solidFill>
                <a:latin typeface="Tahoma"/>
                <a:ea typeface="Tahoma"/>
                <a:cs typeface="Tahoma"/>
                <a:sym typeface="Tahoma"/>
              </a:rPr>
              <a:t>segue...</a:t>
            </a:r>
            <a:endParaRPr dirty="0"/>
          </a:p>
        </p:txBody>
      </p:sp>
      <p:pic>
        <p:nvPicPr>
          <p:cNvPr id="174" name="Google Shape;174;p14"/>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1">
                                            <p:txEl>
                                              <p:pRg st="0" end="0"/>
                                            </p:txEl>
                                          </p:spTgt>
                                        </p:tgtEl>
                                        <p:attrNameLst>
                                          <p:attrName>style.visibility</p:attrName>
                                        </p:attrNameLst>
                                      </p:cBhvr>
                                      <p:to>
                                        <p:strVal val="visible"/>
                                      </p:to>
                                    </p:set>
                                    <p:anim calcmode="lin" valueType="num">
                                      <p:cBhvr additive="base">
                                        <p:cTn id="7" dur="500"/>
                                        <p:tgtEl>
                                          <p:spTgt spid="171">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73">
                                            <p:txEl>
                                              <p:pRg st="0" end="0"/>
                                            </p:txEl>
                                          </p:spTgt>
                                        </p:tgtEl>
                                        <p:attrNameLst>
                                          <p:attrName>style.visibility</p:attrName>
                                        </p:attrNameLst>
                                      </p:cBhvr>
                                      <p:to>
                                        <p:strVal val="visible"/>
                                      </p:to>
                                    </p:set>
                                    <p:anim calcmode="lin" valueType="num">
                                      <p:cBhvr additive="base">
                                        <p:cTn id="12" dur="500"/>
                                        <p:tgtEl>
                                          <p:spTgt spid="17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73">
                                            <p:txEl>
                                              <p:pRg st="2" end="2"/>
                                            </p:txEl>
                                          </p:spTgt>
                                        </p:tgtEl>
                                        <p:attrNameLst>
                                          <p:attrName>style.visibility</p:attrName>
                                        </p:attrNameLst>
                                      </p:cBhvr>
                                      <p:to>
                                        <p:strVal val="visible"/>
                                      </p:to>
                                    </p:set>
                                    <p:anim calcmode="lin" valueType="num">
                                      <p:cBhvr additive="base">
                                        <p:cTn id="17" dur="500"/>
                                        <p:tgtEl>
                                          <p:spTgt spid="17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73">
                                            <p:txEl>
                                              <p:pRg st="4" end="4"/>
                                            </p:txEl>
                                          </p:spTgt>
                                        </p:tgtEl>
                                        <p:attrNameLst>
                                          <p:attrName>style.visibility</p:attrName>
                                        </p:attrNameLst>
                                      </p:cBhvr>
                                      <p:to>
                                        <p:strVal val="visible"/>
                                      </p:to>
                                    </p:set>
                                    <p:anim calcmode="lin" valueType="num">
                                      <p:cBhvr additive="base">
                                        <p:cTn id="22" dur="500"/>
                                        <p:tgtEl>
                                          <p:spTgt spid="17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5"/>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a:latin typeface="Tahoma"/>
                <a:ea typeface="Tahoma"/>
                <a:cs typeface="Tahoma"/>
                <a:sym typeface="Tahoma"/>
              </a:rPr>
              <a:t>Adempimenti</a:t>
            </a:r>
            <a:endParaRPr sz="4800">
              <a:latin typeface="Tahoma"/>
              <a:ea typeface="Tahoma"/>
              <a:cs typeface="Tahoma"/>
              <a:sym typeface="Tahoma"/>
            </a:endParaRPr>
          </a:p>
        </p:txBody>
      </p:sp>
      <p:sp>
        <p:nvSpPr>
          <p:cNvPr id="180" name="Google Shape;180;p15"/>
          <p:cNvSpPr txBox="1"/>
          <p:nvPr/>
        </p:nvSpPr>
        <p:spPr>
          <a:xfrm>
            <a:off x="685802" y="2350841"/>
            <a:ext cx="8610598" cy="525785"/>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a:solidFill>
                  <a:srgbClr val="767A7B"/>
                </a:solidFill>
                <a:latin typeface="Tahoma"/>
                <a:ea typeface="Tahoma"/>
                <a:cs typeface="Tahoma"/>
                <a:sym typeface="Tahoma"/>
              </a:rPr>
              <a:t>Che cosa bisogna fare per gestire il rapporto di lavoro?</a:t>
            </a:r>
            <a:endParaRPr sz="2400">
              <a:solidFill>
                <a:schemeClr val="dk1"/>
              </a:solidFill>
              <a:latin typeface="Tahoma"/>
              <a:ea typeface="Tahoma"/>
              <a:cs typeface="Tahoma"/>
              <a:sym typeface="Tahoma"/>
            </a:endParaRPr>
          </a:p>
        </p:txBody>
      </p:sp>
      <p:sp>
        <p:nvSpPr>
          <p:cNvPr id="181" name="Google Shape;181;p15"/>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 name="Google Shape;182;p15"/>
          <p:cNvSpPr txBox="1"/>
          <p:nvPr/>
        </p:nvSpPr>
        <p:spPr>
          <a:xfrm>
            <a:off x="685800" y="3200400"/>
            <a:ext cx="8248650" cy="313932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767A7B"/>
              </a:buClr>
              <a:buSzPts val="1800"/>
              <a:buFont typeface="Arial"/>
              <a:buChar char="•"/>
            </a:pPr>
            <a:r>
              <a:rPr lang="it-IT" sz="1800" b="1" dirty="0">
                <a:solidFill>
                  <a:srgbClr val="767A7B"/>
                </a:solidFill>
                <a:latin typeface="Tahoma"/>
                <a:ea typeface="Tahoma"/>
                <a:cs typeface="Tahoma"/>
                <a:sym typeface="Tahoma"/>
              </a:rPr>
              <a:t>il L.U.L. (Libro Unico del Lavoro) e l’obbligo di comunicazione mensile all’INPS per le co.co.co. (modello </a:t>
            </a:r>
            <a:r>
              <a:rPr lang="it-IT" sz="1800" b="1" dirty="0" err="1">
                <a:solidFill>
                  <a:srgbClr val="767A7B"/>
                </a:solidFill>
                <a:latin typeface="Tahoma"/>
                <a:ea typeface="Tahoma"/>
                <a:cs typeface="Tahoma"/>
                <a:sym typeface="Tahoma"/>
              </a:rPr>
              <a:t>Uniemens</a:t>
            </a:r>
            <a:r>
              <a:rPr lang="it-IT" sz="1800" b="1" dirty="0">
                <a:solidFill>
                  <a:srgbClr val="767A7B"/>
                </a:solidFill>
                <a:latin typeface="Tahoma"/>
                <a:ea typeface="Tahoma"/>
                <a:cs typeface="Tahoma"/>
                <a:sym typeface="Tahoma"/>
              </a:rPr>
              <a:t>) sportive dilettantistiche sono adempiuti in via telematica all’interno di apposita sezione del Registro</a:t>
            </a:r>
            <a:endParaRPr dirty="0"/>
          </a:p>
          <a:p>
            <a:pPr marL="285750" marR="0" lvl="0" indent="-171450" algn="l" rtl="0">
              <a:spcBef>
                <a:spcPts val="0"/>
              </a:spcBef>
              <a:spcAft>
                <a:spcPts val="0"/>
              </a:spcAft>
              <a:buClr>
                <a:schemeClr val="dk1"/>
              </a:buClr>
              <a:buSzPts val="1800"/>
              <a:buFont typeface="Arial"/>
              <a:buNone/>
            </a:pPr>
            <a:endParaRPr sz="1800" b="1" dirty="0">
              <a:solidFill>
                <a:srgbClr val="767A7B"/>
              </a:solidFill>
              <a:latin typeface="Tahoma"/>
              <a:ea typeface="Tahoma"/>
              <a:cs typeface="Tahoma"/>
              <a:sym typeface="Tahoma"/>
            </a:endParaRPr>
          </a:p>
          <a:p>
            <a:pPr marL="285750" marR="0" lvl="0" indent="-285750" algn="l" rtl="0">
              <a:spcBef>
                <a:spcPts val="0"/>
              </a:spcBef>
              <a:spcAft>
                <a:spcPts val="0"/>
              </a:spcAft>
              <a:buClr>
                <a:srgbClr val="767A7B"/>
              </a:buClr>
              <a:buSzPts val="1800"/>
              <a:buFont typeface="Arial"/>
              <a:buChar char="•"/>
            </a:pPr>
            <a:r>
              <a:rPr lang="it-IT" sz="1800" b="1" dirty="0">
                <a:solidFill>
                  <a:srgbClr val="767A7B"/>
                </a:solidFill>
                <a:latin typeface="Tahoma"/>
                <a:ea typeface="Tahoma"/>
                <a:cs typeface="Tahoma"/>
                <a:sym typeface="Tahoma"/>
              </a:rPr>
              <a:t>non vi è obbligo di busta paga nel caso in cui il compenso annuale non superi l’importo di euro 15.000,00</a:t>
            </a:r>
            <a:br>
              <a:rPr lang="it-IT" sz="1800" b="1" dirty="0">
                <a:solidFill>
                  <a:srgbClr val="767A7B"/>
                </a:solidFill>
                <a:latin typeface="Tahoma"/>
                <a:ea typeface="Tahoma"/>
                <a:cs typeface="Tahoma"/>
                <a:sym typeface="Tahoma"/>
              </a:rPr>
            </a:br>
            <a:r>
              <a:rPr lang="it-IT" sz="1800" b="1" dirty="0">
                <a:solidFill>
                  <a:srgbClr val="767A7B"/>
                </a:solidFill>
                <a:latin typeface="Tahoma"/>
                <a:ea typeface="Tahoma"/>
                <a:cs typeface="Tahoma"/>
                <a:sym typeface="Tahoma"/>
              </a:rPr>
              <a:t>(per importi superiori a euro 5.000,00 si dovrà comunque calcolare il contributo INPS, pagare il modello F24 e inviare il modello </a:t>
            </a:r>
            <a:r>
              <a:rPr lang="it-IT" sz="1800" b="1" dirty="0" err="1">
                <a:solidFill>
                  <a:srgbClr val="767A7B"/>
                </a:solidFill>
                <a:latin typeface="Tahoma"/>
                <a:ea typeface="Tahoma"/>
                <a:cs typeface="Tahoma"/>
                <a:sym typeface="Tahoma"/>
              </a:rPr>
              <a:t>Uniemens</a:t>
            </a:r>
            <a:r>
              <a:rPr lang="it-IT" sz="1800" b="1" dirty="0">
                <a:solidFill>
                  <a:srgbClr val="767A7B"/>
                </a:solidFill>
                <a:latin typeface="Tahoma"/>
                <a:ea typeface="Tahoma"/>
                <a:cs typeface="Tahoma"/>
                <a:sym typeface="Tahoma"/>
              </a:rPr>
              <a:t>)</a:t>
            </a:r>
            <a:endParaRPr dirty="0"/>
          </a:p>
          <a:p>
            <a:pPr marL="0" marR="0" lvl="0" indent="0" algn="r" rtl="0">
              <a:spcBef>
                <a:spcPts val="0"/>
              </a:spcBef>
              <a:spcAft>
                <a:spcPts val="0"/>
              </a:spcAft>
              <a:buNone/>
            </a:pPr>
            <a:r>
              <a:rPr lang="it-IT" sz="1800" b="1" dirty="0">
                <a:solidFill>
                  <a:srgbClr val="767A7B"/>
                </a:solidFill>
                <a:latin typeface="Tahoma"/>
                <a:ea typeface="Tahoma"/>
                <a:cs typeface="Tahoma"/>
                <a:sym typeface="Tahoma"/>
              </a:rPr>
              <a:t>segue...</a:t>
            </a:r>
            <a:endParaRPr dirty="0"/>
          </a:p>
        </p:txBody>
      </p:sp>
      <p:pic>
        <p:nvPicPr>
          <p:cNvPr id="183" name="Google Shape;183;p15"/>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2">
                                            <p:txEl>
                                              <p:pRg st="0" end="0"/>
                                            </p:txEl>
                                          </p:spTgt>
                                        </p:tgtEl>
                                        <p:attrNameLst>
                                          <p:attrName>style.visibility</p:attrName>
                                        </p:attrNameLst>
                                      </p:cBhvr>
                                      <p:to>
                                        <p:strVal val="visible"/>
                                      </p:to>
                                    </p:set>
                                    <p:anim calcmode="lin" valueType="num">
                                      <p:cBhvr additive="base">
                                        <p:cTn id="7" dur="500"/>
                                        <p:tgtEl>
                                          <p:spTgt spid="18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82">
                                            <p:txEl>
                                              <p:pRg st="2" end="2"/>
                                            </p:txEl>
                                          </p:spTgt>
                                        </p:tgtEl>
                                        <p:attrNameLst>
                                          <p:attrName>style.visibility</p:attrName>
                                        </p:attrNameLst>
                                      </p:cBhvr>
                                      <p:to>
                                        <p:strVal val="visible"/>
                                      </p:to>
                                    </p:set>
                                    <p:anim calcmode="lin" valueType="num">
                                      <p:cBhvr additive="base">
                                        <p:cTn id="12" dur="500"/>
                                        <p:tgtEl>
                                          <p:spTgt spid="18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82">
                                            <p:txEl>
                                              <p:pRg st="3" end="3"/>
                                            </p:txEl>
                                          </p:spTgt>
                                        </p:tgtEl>
                                        <p:attrNameLst>
                                          <p:attrName>style.visibility</p:attrName>
                                        </p:attrNameLst>
                                      </p:cBhvr>
                                      <p:to>
                                        <p:strVal val="visible"/>
                                      </p:to>
                                    </p:set>
                                    <p:anim calcmode="lin" valueType="num">
                                      <p:cBhvr additive="base">
                                        <p:cTn id="17" dur="500"/>
                                        <p:tgtEl>
                                          <p:spTgt spid="18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6"/>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dirty="0">
                <a:latin typeface="Tahoma"/>
                <a:ea typeface="Tahoma"/>
                <a:cs typeface="Tahoma"/>
                <a:sym typeface="Tahoma"/>
              </a:rPr>
              <a:t>Adempimenti</a:t>
            </a:r>
            <a:endParaRPr sz="4800" dirty="0">
              <a:latin typeface="Tahoma"/>
              <a:ea typeface="Tahoma"/>
              <a:cs typeface="Tahoma"/>
              <a:sym typeface="Tahoma"/>
            </a:endParaRPr>
          </a:p>
        </p:txBody>
      </p:sp>
      <p:sp>
        <p:nvSpPr>
          <p:cNvPr id="189" name="Google Shape;189;p16"/>
          <p:cNvSpPr txBox="1"/>
          <p:nvPr/>
        </p:nvSpPr>
        <p:spPr>
          <a:xfrm>
            <a:off x="685802" y="2350841"/>
            <a:ext cx="8610598" cy="525785"/>
          </a:xfrm>
          <a:prstGeom prst="rect">
            <a:avLst/>
          </a:prstGeom>
          <a:noFill/>
          <a:ln>
            <a:noFill/>
          </a:ln>
        </p:spPr>
        <p:txBody>
          <a:bodyPr spcFirstLastPara="1" wrap="square" lIns="0" tIns="154925" rIns="0" bIns="0" anchor="t" anchorCtr="0">
            <a:spAutoFit/>
          </a:bodyPr>
          <a:lstStyle/>
          <a:p>
            <a:pPr marL="0" marR="0" lvl="0" indent="0" algn="l" rtl="0">
              <a:lnSpc>
                <a:spcPct val="100000"/>
              </a:lnSpc>
              <a:spcBef>
                <a:spcPts val="0"/>
              </a:spcBef>
              <a:spcAft>
                <a:spcPts val="0"/>
              </a:spcAft>
              <a:buNone/>
            </a:pPr>
            <a:r>
              <a:rPr lang="it-IT" sz="2400" b="1">
                <a:solidFill>
                  <a:srgbClr val="767A7B"/>
                </a:solidFill>
                <a:latin typeface="Tahoma"/>
                <a:ea typeface="Tahoma"/>
                <a:cs typeface="Tahoma"/>
                <a:sym typeface="Tahoma"/>
              </a:rPr>
              <a:t>Che cosa bisogna fare per gestire il rapporto di lavoro?</a:t>
            </a:r>
            <a:endParaRPr sz="2400">
              <a:solidFill>
                <a:schemeClr val="dk1"/>
              </a:solidFill>
              <a:latin typeface="Tahoma"/>
              <a:ea typeface="Tahoma"/>
              <a:cs typeface="Tahoma"/>
              <a:sym typeface="Tahoma"/>
            </a:endParaRPr>
          </a:p>
        </p:txBody>
      </p:sp>
      <p:sp>
        <p:nvSpPr>
          <p:cNvPr id="190" name="Google Shape;190;p16"/>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1" name="Google Shape;191;p16"/>
          <p:cNvSpPr txBox="1"/>
          <p:nvPr/>
        </p:nvSpPr>
        <p:spPr>
          <a:xfrm>
            <a:off x="603065" y="3081341"/>
            <a:ext cx="8248650" cy="289305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767A7B"/>
              </a:buClr>
              <a:buSzPts val="1800"/>
              <a:buFont typeface="Arial"/>
              <a:buChar char="•"/>
            </a:pPr>
            <a:r>
              <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Predisposizione del modello F24:</a:t>
            </a:r>
            <a:br>
              <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br>
            <a:r>
              <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possibilità di generarlo tramite il Registro delle attività sportive dilettantistiche</a:t>
            </a:r>
          </a:p>
          <a:p>
            <a:pPr marR="0" lvl="0" algn="l" rtl="0">
              <a:spcBef>
                <a:spcPts val="0"/>
              </a:spcBef>
              <a:spcAft>
                <a:spcPts val="0"/>
              </a:spcAft>
              <a:buClr>
                <a:srgbClr val="767A7B"/>
              </a:buClr>
              <a:buSzPts val="1800"/>
            </a:pPr>
            <a:endPar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endParaRPr>
          </a:p>
          <a:p>
            <a:pPr marL="285750" indent="-285750">
              <a:buClr>
                <a:srgbClr val="767A7B"/>
              </a:buClr>
              <a:buSzPts val="1800"/>
              <a:buFont typeface="Arial"/>
              <a:buChar char="•"/>
            </a:pPr>
            <a:r>
              <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Elaborazione della Certificazione Unica (C.U.) e predisposizione del file telematico per la trasmissione all’Agenzia delle Entrate:</a:t>
            </a:r>
            <a:br>
              <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br>
            <a:r>
              <a:rPr lang="it-IT" b="1" dirty="0">
                <a:solidFill>
                  <a:srgbClr val="767A7B"/>
                </a:solidFill>
                <a:latin typeface="Tahoma" panose="020B0604030504040204" pitchFamily="34" charset="0"/>
                <a:ea typeface="Tahoma" panose="020B0604030504040204" pitchFamily="34" charset="0"/>
                <a:cs typeface="Tahoma" panose="020B0604030504040204" pitchFamily="34" charset="0"/>
                <a:sym typeface="Tahoma"/>
              </a:rPr>
              <a:t>verrà effettuata tramite Registro mentre l’invio telematico del file sarà a cura dell’intermediario abilitato</a:t>
            </a:r>
          </a:p>
          <a:p>
            <a:pPr marL="285750" indent="-285750">
              <a:buClr>
                <a:srgbClr val="767A7B"/>
              </a:buClr>
              <a:buSzPts val="1800"/>
              <a:buFont typeface="Arial"/>
              <a:buChar char="•"/>
            </a:pPr>
            <a:endParaRPr lang="it-IT" b="1" dirty="0">
              <a:latin typeface="Tahoma" panose="020B0604030504040204" pitchFamily="34" charset="0"/>
              <a:ea typeface="Tahoma" panose="020B0604030504040204" pitchFamily="34" charset="0"/>
              <a:cs typeface="Tahoma" panose="020B0604030504040204" pitchFamily="34" charset="0"/>
            </a:endParaRPr>
          </a:p>
          <a:p>
            <a:pPr marL="285750" indent="-285750">
              <a:buClr>
                <a:srgbClr val="767A7B"/>
              </a:buClr>
              <a:buSzPts val="1800"/>
              <a:buFont typeface="Arial"/>
              <a:buChar char="•"/>
            </a:pPr>
            <a:r>
              <a:rPr lang="it-IT" b="1" dirty="0">
                <a:latin typeface="Tahoma" panose="020B0604030504040204" pitchFamily="34" charset="0"/>
                <a:ea typeface="Tahoma" panose="020B0604030504040204" pitchFamily="34" charset="0"/>
                <a:cs typeface="Tahoma" panose="020B0604030504040204" pitchFamily="34" charset="0"/>
              </a:rPr>
              <a:t>In sede di prima applicazione, gli adempimenti e i versamenti dei contributi previdenziali e assistenziali dovuti per le collaborazioni coordinate e continuative, limitatamente al periodo di paga da luglio 2023 a settembre 2023, possono essere effettuati entro il 31 ottobre 2023.».</a:t>
            </a:r>
          </a:p>
          <a:p>
            <a:pPr marL="285750" marR="0" lvl="0" indent="-285750" algn="l" rtl="0">
              <a:spcBef>
                <a:spcPts val="0"/>
              </a:spcBef>
              <a:spcAft>
                <a:spcPts val="0"/>
              </a:spcAft>
              <a:buClr>
                <a:srgbClr val="767A7B"/>
              </a:buClr>
              <a:buSzPts val="1800"/>
              <a:buFont typeface="Arial"/>
              <a:buChar char="•"/>
            </a:pPr>
            <a:endParaRPr dirty="0"/>
          </a:p>
        </p:txBody>
      </p:sp>
      <p:pic>
        <p:nvPicPr>
          <p:cNvPr id="192" name="Google Shape;192;p16"/>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1">
                                            <p:txEl>
                                              <p:pRg st="0" end="0"/>
                                            </p:txEl>
                                          </p:spTgt>
                                        </p:tgtEl>
                                        <p:attrNameLst>
                                          <p:attrName>style.visibility</p:attrName>
                                        </p:attrNameLst>
                                      </p:cBhvr>
                                      <p:to>
                                        <p:strVal val="visible"/>
                                      </p:to>
                                    </p:set>
                                    <p:anim calcmode="lin" valueType="num">
                                      <p:cBhvr additive="base">
                                        <p:cTn id="7" dur="500"/>
                                        <p:tgtEl>
                                          <p:spTgt spid="1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91">
                                            <p:txEl>
                                              <p:pRg st="2" end="2"/>
                                            </p:txEl>
                                          </p:spTgt>
                                        </p:tgtEl>
                                        <p:attrNameLst>
                                          <p:attrName>style.visibility</p:attrName>
                                        </p:attrNameLst>
                                      </p:cBhvr>
                                      <p:to>
                                        <p:strVal val="visible"/>
                                      </p:to>
                                    </p:set>
                                    <p:anim calcmode="lin" valueType="num">
                                      <p:cBhvr additive="base">
                                        <p:cTn id="12" dur="500"/>
                                        <p:tgtEl>
                                          <p:spTgt spid="1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91">
                                            <p:txEl>
                                              <p:pRg st="4" end="4"/>
                                            </p:txEl>
                                          </p:spTgt>
                                        </p:tgtEl>
                                        <p:attrNameLst>
                                          <p:attrName>style.visibility</p:attrName>
                                        </p:attrNameLst>
                                      </p:cBhvr>
                                      <p:to>
                                        <p:strVal val="visible"/>
                                      </p:to>
                                    </p:set>
                                    <p:anim calcmode="lin" valueType="num">
                                      <p:cBhvr additive="base">
                                        <p:cTn id="17" dur="500"/>
                                        <p:tgtEl>
                                          <p:spTgt spid="19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8"/>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dirty="0">
                <a:latin typeface="Tahoma"/>
                <a:ea typeface="Tahoma"/>
                <a:cs typeface="Tahoma"/>
                <a:sym typeface="Tahoma"/>
              </a:rPr>
              <a:t>Ulteriori precisazioni (1)</a:t>
            </a:r>
            <a:endParaRPr sz="4800" dirty="0">
              <a:latin typeface="Tahoma"/>
              <a:ea typeface="Tahoma"/>
              <a:cs typeface="Tahoma"/>
              <a:sym typeface="Tahoma"/>
            </a:endParaRPr>
          </a:p>
        </p:txBody>
      </p:sp>
      <p:sp>
        <p:nvSpPr>
          <p:cNvPr id="208" name="Google Shape;208;p18"/>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 name="Google Shape;209;p18"/>
          <p:cNvSpPr txBox="1"/>
          <p:nvPr/>
        </p:nvSpPr>
        <p:spPr>
          <a:xfrm>
            <a:off x="685800" y="2594316"/>
            <a:ext cx="8248800" cy="2988022"/>
          </a:xfrm>
          <a:prstGeom prst="rect">
            <a:avLst/>
          </a:prstGeom>
          <a:noFill/>
          <a:ln>
            <a:noFill/>
          </a:ln>
        </p:spPr>
        <p:txBody>
          <a:bodyPr spcFirstLastPara="1" wrap="square" lIns="91425" tIns="45700" rIns="91425" bIns="45700" anchor="t" anchorCtr="0">
            <a:spAutoFit/>
          </a:bodyPr>
          <a:lstStyle/>
          <a:p>
            <a:pPr>
              <a:lnSpc>
                <a:spcPct val="97777"/>
              </a:lnSpc>
              <a:buClr>
                <a:srgbClr val="767A7B"/>
              </a:buClr>
              <a:buSzPts val="1800"/>
            </a:pPr>
            <a:r>
              <a:rPr lang="it-IT" sz="1800" b="1" u="sng"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Sicurezza sul lavoro</a:t>
            </a:r>
          </a:p>
          <a:p>
            <a:pPr>
              <a:lnSpc>
                <a:spcPct val="97777"/>
              </a:lnSpc>
              <a:buClr>
                <a:srgbClr val="767A7B"/>
              </a:buClr>
              <a:buSzPts val="1800"/>
            </a:pPr>
            <a:endParaRPr lang="it-IT" sz="1600"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p>
            <a:pPr marL="285750" indent="-285750">
              <a:lnSpc>
                <a:spcPct val="97777"/>
              </a:lnSpc>
              <a:buClr>
                <a:srgbClr val="767A7B"/>
              </a:buClr>
              <a:buSzPts val="1800"/>
              <a:buFont typeface="Arial" panose="020B0604020202020204" pitchFamily="34" charset="0"/>
              <a:buChar char="•"/>
            </a:pPr>
            <a:r>
              <a:rPr lang="it-IT" sz="18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Si attendono chiarimenti; prudenzialmente DVR (Documento di Valutazione Rischi) e adempimenti base sono consigliati in quanto la disciplina in materia di tutela e sicurezza nei luoghi di lavoro si applica anche ai lavoratori sportivi in quanto compatibile con le concrete modalità di esercizio delle prestazioni sportive.</a:t>
            </a:r>
          </a:p>
          <a:p>
            <a:pPr marL="285750" indent="-285750">
              <a:lnSpc>
                <a:spcPct val="97777"/>
              </a:lnSpc>
              <a:buClr>
                <a:srgbClr val="767A7B"/>
              </a:buClr>
              <a:buSzPts val="1800"/>
              <a:buFont typeface="Arial"/>
              <a:buChar char="•"/>
            </a:pPr>
            <a:r>
              <a:rPr lang="it-IT" sz="18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In attesa di ulteriori chiarimenti, ad oggi è sufficiente la visita medica di idoneità sportiva</a:t>
            </a:r>
          </a:p>
          <a:p>
            <a:pPr marL="285750" indent="-285750">
              <a:lnSpc>
                <a:spcPct val="97777"/>
              </a:lnSpc>
              <a:buClr>
                <a:srgbClr val="767A7B"/>
              </a:buClr>
              <a:buSzPts val="1800"/>
              <a:buFont typeface="Arial"/>
              <a:buChar char="•"/>
            </a:pPr>
            <a:endPar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p>
            <a:pPr>
              <a:lnSpc>
                <a:spcPct val="97777"/>
              </a:lnSpc>
              <a:buClr>
                <a:srgbClr val="767A7B"/>
              </a:buClr>
              <a:buSzPts val="1800"/>
            </a:pP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INAIL  (…segue)</a:t>
            </a:r>
            <a:endParaRPr sz="1600" dirty="0"/>
          </a:p>
        </p:txBody>
      </p:sp>
      <p:pic>
        <p:nvPicPr>
          <p:cNvPr id="210" name="Google Shape;210;p18"/>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anim calcmode="lin" valueType="num">
                                      <p:cBhvr additive="base">
                                        <p:cTn id="7" dur="500"/>
                                        <p:tgtEl>
                                          <p:spTgt spid="206"/>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9">
                                            <p:txEl>
                                              <p:pRg st="0" end="0"/>
                                            </p:txEl>
                                          </p:spTgt>
                                        </p:tgtEl>
                                        <p:attrNameLst>
                                          <p:attrName>style.visibility</p:attrName>
                                        </p:attrNameLst>
                                      </p:cBhvr>
                                      <p:to>
                                        <p:strVal val="visible"/>
                                      </p:to>
                                    </p:set>
                                    <p:anim calcmode="lin" valueType="num">
                                      <p:cBhvr additive="base">
                                        <p:cTn id="12" dur="500"/>
                                        <p:tgtEl>
                                          <p:spTgt spid="20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9">
                                            <p:txEl>
                                              <p:pRg st="2" end="2"/>
                                            </p:txEl>
                                          </p:spTgt>
                                        </p:tgtEl>
                                        <p:attrNameLst>
                                          <p:attrName>style.visibility</p:attrName>
                                        </p:attrNameLst>
                                      </p:cBhvr>
                                      <p:to>
                                        <p:strVal val="visible"/>
                                      </p:to>
                                    </p:set>
                                    <p:anim calcmode="lin" valueType="num">
                                      <p:cBhvr additive="base">
                                        <p:cTn id="17" dur="500"/>
                                        <p:tgtEl>
                                          <p:spTgt spid="20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09">
                                            <p:txEl>
                                              <p:pRg st="3" end="3"/>
                                            </p:txEl>
                                          </p:spTgt>
                                        </p:tgtEl>
                                        <p:attrNameLst>
                                          <p:attrName>style.visibility</p:attrName>
                                        </p:attrNameLst>
                                      </p:cBhvr>
                                      <p:to>
                                        <p:strVal val="visible"/>
                                      </p:to>
                                    </p:set>
                                    <p:anim calcmode="lin" valueType="num">
                                      <p:cBhvr additive="base">
                                        <p:cTn id="22" dur="500"/>
                                        <p:tgtEl>
                                          <p:spTgt spid="20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09">
                                            <p:txEl>
                                              <p:pRg st="5" end="5"/>
                                            </p:txEl>
                                          </p:spTgt>
                                        </p:tgtEl>
                                        <p:attrNameLst>
                                          <p:attrName>style.visibility</p:attrName>
                                        </p:attrNameLst>
                                      </p:cBhvr>
                                      <p:to>
                                        <p:strVal val="visible"/>
                                      </p:to>
                                    </p:set>
                                    <p:anim calcmode="lin" valueType="num">
                                      <p:cBhvr additive="base">
                                        <p:cTn id="27" dur="500"/>
                                        <p:tgtEl>
                                          <p:spTgt spid="20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8"/>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dirty="0">
                <a:latin typeface="Tahoma"/>
                <a:ea typeface="Tahoma"/>
                <a:cs typeface="Tahoma"/>
                <a:sym typeface="Tahoma"/>
              </a:rPr>
              <a:t>Ulteriori precisazioni (2)</a:t>
            </a:r>
            <a:endParaRPr sz="4800" dirty="0">
              <a:latin typeface="Tahoma"/>
              <a:ea typeface="Tahoma"/>
              <a:cs typeface="Tahoma"/>
              <a:sym typeface="Tahoma"/>
            </a:endParaRPr>
          </a:p>
        </p:txBody>
      </p:sp>
      <p:sp>
        <p:nvSpPr>
          <p:cNvPr id="208" name="Google Shape;208;p18"/>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 name="Google Shape;209;p18"/>
          <p:cNvSpPr txBox="1"/>
          <p:nvPr/>
        </p:nvSpPr>
        <p:spPr>
          <a:xfrm>
            <a:off x="685800" y="2331442"/>
            <a:ext cx="8248800" cy="4228681"/>
          </a:xfrm>
          <a:prstGeom prst="rect">
            <a:avLst/>
          </a:prstGeom>
          <a:noFill/>
          <a:ln>
            <a:noFill/>
          </a:ln>
        </p:spPr>
        <p:txBody>
          <a:bodyPr spcFirstLastPara="1" wrap="square" lIns="91425" tIns="45700" rIns="91425" bIns="45700" anchor="t" anchorCtr="0">
            <a:spAutoFit/>
          </a:bodyPr>
          <a:lstStyle/>
          <a:p>
            <a:r>
              <a:rPr lang="it-IT" sz="1800" b="1" u="sng"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INAIL</a:t>
            </a:r>
          </a:p>
          <a:p>
            <a:endPar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p>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Il D. Lgs 120/23 ha previsto l’esonero dall’obbligo dell’assicurazione Inail per i </a:t>
            </a: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co.co.co</a:t>
            </a: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 sportivi essendo i rischi coperti dalla polizza assicurativa già prevista col tesseramento e obbligatoria per tutti gli sportivi.</a:t>
            </a:r>
            <a:b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b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Sono invece soggetti ad iscrizione INAIL i </a:t>
            </a:r>
            <a:r>
              <a:rPr lang="it-IT" sz="1600" b="1" dirty="0" err="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co.co.co</a:t>
            </a: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 ammnistrativo gestionali. </a:t>
            </a:r>
          </a:p>
          <a:p>
            <a:endPar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sym typeface="Tahoma"/>
            </a:endParaRPr>
          </a:p>
          <a:p>
            <a:pPr marL="285750" lvl="0" indent="-285750">
              <a:lnSpc>
                <a:spcPct val="97777"/>
              </a:lnSpc>
              <a:buClr>
                <a:schemeClr val="dk1"/>
              </a:buClr>
              <a:buSzPts val="1800"/>
              <a:buFont typeface="Arial"/>
              <a:buChar char="•"/>
            </a:pPr>
            <a:r>
              <a:rPr lang="it-IT" sz="1600" b="1" u="sng"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sym typeface="Tahoma"/>
              </a:rPr>
              <a:t>Se non si hanno spese documentate ma si vuole erogare un compenso, </a:t>
            </a: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sym typeface="Tahoma"/>
              </a:rPr>
              <a:t>si tratta l’atleta come lavoratore sportivo e non come volontario.</a:t>
            </a:r>
          </a:p>
          <a:p>
            <a:pPr marL="285750" indent="-285750">
              <a:lnSpc>
                <a:spcPct val="97777"/>
              </a:lnSpc>
              <a:buClr>
                <a:schemeClr val="dk1"/>
              </a:buClr>
              <a:buSzPts val="1800"/>
              <a:buFont typeface="Arial"/>
              <a:buChar char="•"/>
            </a:pPr>
            <a:r>
              <a:rPr lang="it-IT" sz="1600" b="1" u="sng"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I collaboratori amministrativo gestionali </a:t>
            </a: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non sono lavoratori sportivi ma ad essi vengono estesi i benefici di natura fiscale e previdenziale previsti per i lavoratori sportivi.</a:t>
            </a:r>
          </a:p>
          <a:p>
            <a:pPr marL="285750" indent="-285750">
              <a:lnSpc>
                <a:spcPct val="97777"/>
              </a:lnSpc>
              <a:buClr>
                <a:schemeClr val="dk1"/>
              </a:buClr>
              <a:buSzPts val="1800"/>
              <a:buFont typeface="Arial"/>
              <a:buChar char="•"/>
            </a:pP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Con il Correttivo bis è stata prevista la possibilità da parte delle ASD/SSD, le Federazioni Sportive Nazionali, le Discipline Sportive Associate, le associazioni benemerite e gli Enti di Promozione Sportiva, anche paraolimpici, il CONI, il CIP e la società Sport e salute S.p.a. di avvalersi di </a:t>
            </a:r>
            <a:r>
              <a:rPr lang="it-IT" sz="1600" b="1" u="sng"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prestatori di lavoro occasionale.</a:t>
            </a:r>
            <a:endPar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210" name="Google Shape;210;p18"/>
          <p:cNvPicPr preferRelativeResize="0"/>
          <p:nvPr/>
        </p:nvPicPr>
        <p:blipFill rotWithShape="1">
          <a:blip r:embed="rId4">
            <a:alphaModFix/>
          </a:blip>
          <a:srcRect l="30891" t="25231" r="31074" b="29191"/>
          <a:stretch/>
        </p:blipFill>
        <p:spPr>
          <a:xfrm>
            <a:off x="740225" y="156025"/>
            <a:ext cx="1578424" cy="1337326"/>
          </a:xfrm>
          <a:prstGeom prst="rect">
            <a:avLst/>
          </a:prstGeom>
          <a:noFill/>
          <a:ln>
            <a:noFill/>
          </a:ln>
        </p:spPr>
      </p:pic>
    </p:spTree>
    <p:extLst>
      <p:ext uri="{BB962C8B-B14F-4D97-AF65-F5344CB8AC3E}">
        <p14:creationId xmlns:p14="http://schemas.microsoft.com/office/powerpoint/2010/main" val="91285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anim calcmode="lin" valueType="num">
                                      <p:cBhvr additive="base">
                                        <p:cTn id="7" dur="500"/>
                                        <p:tgtEl>
                                          <p:spTgt spid="206"/>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9">
                                            <p:txEl>
                                              <p:pRg st="0" end="0"/>
                                            </p:txEl>
                                          </p:spTgt>
                                        </p:tgtEl>
                                        <p:attrNameLst>
                                          <p:attrName>style.visibility</p:attrName>
                                        </p:attrNameLst>
                                      </p:cBhvr>
                                      <p:to>
                                        <p:strVal val="visible"/>
                                      </p:to>
                                    </p:set>
                                    <p:anim calcmode="lin" valueType="num">
                                      <p:cBhvr additive="base">
                                        <p:cTn id="12" dur="500"/>
                                        <p:tgtEl>
                                          <p:spTgt spid="20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9">
                                            <p:txEl>
                                              <p:pRg st="2" end="2"/>
                                            </p:txEl>
                                          </p:spTgt>
                                        </p:tgtEl>
                                        <p:attrNameLst>
                                          <p:attrName>style.visibility</p:attrName>
                                        </p:attrNameLst>
                                      </p:cBhvr>
                                      <p:to>
                                        <p:strVal val="visible"/>
                                      </p:to>
                                    </p:set>
                                    <p:anim calcmode="lin" valueType="num">
                                      <p:cBhvr additive="base">
                                        <p:cTn id="17" dur="500"/>
                                        <p:tgtEl>
                                          <p:spTgt spid="20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09">
                                            <p:txEl>
                                              <p:pRg st="4" end="4"/>
                                            </p:txEl>
                                          </p:spTgt>
                                        </p:tgtEl>
                                        <p:attrNameLst>
                                          <p:attrName>style.visibility</p:attrName>
                                        </p:attrNameLst>
                                      </p:cBhvr>
                                      <p:to>
                                        <p:strVal val="visible"/>
                                      </p:to>
                                    </p:set>
                                    <p:anim calcmode="lin" valueType="num">
                                      <p:cBhvr additive="base">
                                        <p:cTn id="22" dur="500"/>
                                        <p:tgtEl>
                                          <p:spTgt spid="20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09">
                                            <p:txEl>
                                              <p:pRg st="5" end="5"/>
                                            </p:txEl>
                                          </p:spTgt>
                                        </p:tgtEl>
                                        <p:attrNameLst>
                                          <p:attrName>style.visibility</p:attrName>
                                        </p:attrNameLst>
                                      </p:cBhvr>
                                      <p:to>
                                        <p:strVal val="visible"/>
                                      </p:to>
                                    </p:set>
                                    <p:anim calcmode="lin" valueType="num">
                                      <p:cBhvr additive="base">
                                        <p:cTn id="27" dur="500"/>
                                        <p:tgtEl>
                                          <p:spTgt spid="20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09">
                                            <p:txEl>
                                              <p:pRg st="6" end="6"/>
                                            </p:txEl>
                                          </p:spTgt>
                                        </p:tgtEl>
                                        <p:attrNameLst>
                                          <p:attrName>style.visibility</p:attrName>
                                        </p:attrNameLst>
                                      </p:cBhvr>
                                      <p:to>
                                        <p:strVal val="visible"/>
                                      </p:to>
                                    </p:set>
                                    <p:anim calcmode="lin" valueType="num">
                                      <p:cBhvr additive="base">
                                        <p:cTn id="32" dur="500"/>
                                        <p:tgtEl>
                                          <p:spTgt spid="20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8"/>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dirty="0">
                <a:latin typeface="Tahoma"/>
                <a:ea typeface="Tahoma"/>
                <a:cs typeface="Tahoma"/>
                <a:sym typeface="Tahoma"/>
              </a:rPr>
              <a:t>Ulteriori precisazioni (3)</a:t>
            </a:r>
            <a:endParaRPr sz="4800" dirty="0">
              <a:latin typeface="Tahoma"/>
              <a:ea typeface="Tahoma"/>
              <a:cs typeface="Tahoma"/>
              <a:sym typeface="Tahoma"/>
            </a:endParaRPr>
          </a:p>
        </p:txBody>
      </p:sp>
      <p:sp>
        <p:nvSpPr>
          <p:cNvPr id="208" name="Google Shape;208;p18"/>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 name="Google Shape;209;p18"/>
          <p:cNvSpPr txBox="1"/>
          <p:nvPr/>
        </p:nvSpPr>
        <p:spPr>
          <a:xfrm>
            <a:off x="685800" y="2650072"/>
            <a:ext cx="8248800" cy="3470269"/>
          </a:xfrm>
          <a:prstGeom prst="rect">
            <a:avLst/>
          </a:prstGeom>
          <a:noFill/>
          <a:ln>
            <a:noFill/>
          </a:ln>
        </p:spPr>
        <p:txBody>
          <a:bodyPr spcFirstLastPara="1" wrap="square" lIns="91425" tIns="45700" rIns="91425" bIns="45700" anchor="t" anchorCtr="0">
            <a:spAutoFit/>
          </a:bodyPr>
          <a:lstStyle/>
          <a:p>
            <a:pPr marL="285750" indent="-285750">
              <a:lnSpc>
                <a:spcPct val="97777"/>
              </a:lnSpc>
              <a:buClr>
                <a:schemeClr val="dk1"/>
              </a:buClr>
              <a:buSzPts val="1800"/>
              <a:buFont typeface="Arial"/>
              <a:buChar char="•"/>
            </a:pP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Per gli istruttori che hanno a che fare con minorenni, vi è l’obbligo di produrre il certificato del </a:t>
            </a:r>
            <a:r>
              <a:rPr lang="it-IT" sz="1600" b="1" u="sng"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casellario giudiziale </a:t>
            </a: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(D. Lgs 39/14).</a:t>
            </a:r>
          </a:p>
          <a:p>
            <a:pPr marL="285750" indent="-285750">
              <a:lnSpc>
                <a:spcPct val="97777"/>
              </a:lnSpc>
              <a:buClr>
                <a:schemeClr val="dk1"/>
              </a:buClr>
              <a:buSzPts val="1800"/>
              <a:buFont typeface="Arial"/>
              <a:buChar char="•"/>
            </a:pPr>
            <a:endPar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p>
            <a:pPr marL="285750" indent="-285750">
              <a:lnSpc>
                <a:spcPct val="97777"/>
              </a:lnSpc>
              <a:buClr>
                <a:schemeClr val="dk1"/>
              </a:buClr>
              <a:buSzPts val="1800"/>
              <a:buFont typeface="Arial"/>
              <a:buChar char="•"/>
            </a:pP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Attenzione alla </a:t>
            </a:r>
            <a:r>
              <a:rPr lang="it-IT" sz="1600" b="1" u="sng"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detrazione per familiare a carico</a:t>
            </a: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 il reddito è esente ma rientra nel reddito da lavoro e non più nel reddito diverso (€. 2.840,51 oppure €. 4.000,00 se meno di 24 anni)</a:t>
            </a:r>
          </a:p>
          <a:p>
            <a:pPr marL="285750" indent="-285750">
              <a:lnSpc>
                <a:spcPct val="97777"/>
              </a:lnSpc>
              <a:buClr>
                <a:schemeClr val="dk1"/>
              </a:buClr>
              <a:buSzPts val="1800"/>
              <a:buFont typeface="Arial"/>
              <a:buChar char="•"/>
            </a:pPr>
            <a:endPar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p>
            <a:pPr marL="285750" indent="-285750">
              <a:lnSpc>
                <a:spcPct val="97777"/>
              </a:lnSpc>
              <a:buClr>
                <a:schemeClr val="dk1"/>
              </a:buClr>
              <a:buSzPts val="1800"/>
              <a:buFont typeface="Arial"/>
              <a:buChar char="•"/>
            </a:pPr>
            <a:r>
              <a:rPr lang="it-IT" sz="1600" b="1" u="sng"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Pagamento</a:t>
            </a: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 obbligatoriamente con mezzi tracciabili. </a:t>
            </a:r>
          </a:p>
          <a:p>
            <a:pPr marL="285750" indent="-285750">
              <a:lnSpc>
                <a:spcPct val="97777"/>
              </a:lnSpc>
              <a:buClr>
                <a:schemeClr val="dk1"/>
              </a:buClr>
              <a:buSzPts val="1800"/>
              <a:buFont typeface="Arial"/>
              <a:buChar char="•"/>
            </a:pPr>
            <a:endPar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endParaRPr>
          </a:p>
          <a:p>
            <a:pPr marL="285750" indent="-285750">
              <a:lnSpc>
                <a:spcPct val="97777"/>
              </a:lnSpc>
              <a:buClr>
                <a:schemeClr val="dk1"/>
              </a:buClr>
              <a:buSzPts val="1800"/>
              <a:buFont typeface="Arial"/>
              <a:buChar char="•"/>
            </a:pPr>
            <a:r>
              <a:rPr lang="it-IT" sz="1600" b="1" u="sng"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La regola </a:t>
            </a: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da rispettare per l’esenzione </a:t>
            </a:r>
            <a:r>
              <a:rPr lang="it-IT" sz="1600" b="1" dirty="0" err="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irpef</a:t>
            </a: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 e </a:t>
            </a:r>
            <a:r>
              <a:rPr lang="it-IT" sz="1600" b="1" dirty="0" err="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inps</a:t>
            </a:r>
            <a:r>
              <a:rPr lang="it-IT" sz="1600" b="1"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 se fino a giugno 2023 ho erogato + di €. 10,000,00, allora la soglia esente per il 2^ semestre è sempre di €. 5.000,00. Se fino a giugno 2023 ho erogato – di €. 10.000,00 allora la soglia esente per il 2^ semestre è data dal seguente calcolo: €. 15.000,00 – compenso erogato nel 1^ semestre</a:t>
            </a:r>
            <a:endParaRPr lang="it-IT" dirty="0">
              <a:solidFill>
                <a:schemeClr val="tx1">
                  <a:lumMod val="50000"/>
                  <a:lumOff val="50000"/>
                </a:schemeClr>
              </a:solidFill>
            </a:endParaRPr>
          </a:p>
        </p:txBody>
      </p:sp>
      <p:pic>
        <p:nvPicPr>
          <p:cNvPr id="210" name="Google Shape;210;p18"/>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extLst>
      <p:ext uri="{BB962C8B-B14F-4D97-AF65-F5344CB8AC3E}">
        <p14:creationId xmlns:p14="http://schemas.microsoft.com/office/powerpoint/2010/main" val="395516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anim calcmode="lin" valueType="num">
                                      <p:cBhvr additive="base">
                                        <p:cTn id="7" dur="500"/>
                                        <p:tgtEl>
                                          <p:spTgt spid="206"/>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9">
                                            <p:txEl>
                                              <p:pRg st="0" end="0"/>
                                            </p:txEl>
                                          </p:spTgt>
                                        </p:tgtEl>
                                        <p:attrNameLst>
                                          <p:attrName>style.visibility</p:attrName>
                                        </p:attrNameLst>
                                      </p:cBhvr>
                                      <p:to>
                                        <p:strVal val="visible"/>
                                      </p:to>
                                    </p:set>
                                    <p:anim calcmode="lin" valueType="num">
                                      <p:cBhvr additive="base">
                                        <p:cTn id="12" dur="500"/>
                                        <p:tgtEl>
                                          <p:spTgt spid="20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9">
                                            <p:txEl>
                                              <p:pRg st="2" end="2"/>
                                            </p:txEl>
                                          </p:spTgt>
                                        </p:tgtEl>
                                        <p:attrNameLst>
                                          <p:attrName>style.visibility</p:attrName>
                                        </p:attrNameLst>
                                      </p:cBhvr>
                                      <p:to>
                                        <p:strVal val="visible"/>
                                      </p:to>
                                    </p:set>
                                    <p:anim calcmode="lin" valueType="num">
                                      <p:cBhvr additive="base">
                                        <p:cTn id="17" dur="500"/>
                                        <p:tgtEl>
                                          <p:spTgt spid="20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09">
                                            <p:txEl>
                                              <p:pRg st="4" end="4"/>
                                            </p:txEl>
                                          </p:spTgt>
                                        </p:tgtEl>
                                        <p:attrNameLst>
                                          <p:attrName>style.visibility</p:attrName>
                                        </p:attrNameLst>
                                      </p:cBhvr>
                                      <p:to>
                                        <p:strVal val="visible"/>
                                      </p:to>
                                    </p:set>
                                    <p:anim calcmode="lin" valueType="num">
                                      <p:cBhvr additive="base">
                                        <p:cTn id="22" dur="500"/>
                                        <p:tgtEl>
                                          <p:spTgt spid="20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09">
                                            <p:txEl>
                                              <p:pRg st="6" end="6"/>
                                            </p:txEl>
                                          </p:spTgt>
                                        </p:tgtEl>
                                        <p:attrNameLst>
                                          <p:attrName>style.visibility</p:attrName>
                                        </p:attrNameLst>
                                      </p:cBhvr>
                                      <p:to>
                                        <p:strVal val="visible"/>
                                      </p:to>
                                    </p:set>
                                    <p:anim calcmode="lin" valueType="num">
                                      <p:cBhvr additive="base">
                                        <p:cTn id="27" dur="500"/>
                                        <p:tgtEl>
                                          <p:spTgt spid="20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9"/>
          <p:cNvSpPr txBox="1">
            <a:spLocks noGrp="1"/>
          </p:cNvSpPr>
          <p:nvPr>
            <p:ph type="title"/>
          </p:nvPr>
        </p:nvSpPr>
        <p:spPr>
          <a:xfrm>
            <a:off x="685800" y="1600200"/>
            <a:ext cx="8280000" cy="719999"/>
          </a:xfrm>
          <a:prstGeom prst="rect">
            <a:avLst/>
          </a:prstGeom>
          <a:noFill/>
          <a:ln>
            <a:noFill/>
          </a:ln>
        </p:spPr>
        <p:txBody>
          <a:bodyPr spcFirstLastPara="1" wrap="square" lIns="0" tIns="12700" rIns="0" bIns="0" anchor="t" anchorCtr="0">
            <a:noAutofit/>
          </a:bodyPr>
          <a:lstStyle/>
          <a:p>
            <a:pPr marL="0" lvl="0" indent="0" algn="l" rtl="0">
              <a:lnSpc>
                <a:spcPct val="100000"/>
              </a:lnSpc>
              <a:spcBef>
                <a:spcPts val="0"/>
              </a:spcBef>
              <a:spcAft>
                <a:spcPts val="0"/>
              </a:spcAft>
              <a:buNone/>
            </a:pPr>
            <a:r>
              <a:rPr lang="it-IT" sz="4800" dirty="0">
                <a:latin typeface="Tahoma"/>
                <a:ea typeface="Tahoma"/>
                <a:cs typeface="Tahoma"/>
                <a:sym typeface="Tahoma"/>
              </a:rPr>
              <a:t>Ulteriori precisazioni (4)</a:t>
            </a:r>
            <a:endParaRPr sz="4800" dirty="0">
              <a:latin typeface="Tahoma"/>
              <a:ea typeface="Tahoma"/>
              <a:cs typeface="Tahoma"/>
              <a:sym typeface="Tahoma"/>
            </a:endParaRPr>
          </a:p>
        </p:txBody>
      </p:sp>
      <p:sp>
        <p:nvSpPr>
          <p:cNvPr id="216" name="Google Shape;216;p19"/>
          <p:cNvSpPr/>
          <p:nvPr/>
        </p:nvSpPr>
        <p:spPr>
          <a:xfrm>
            <a:off x="0" y="660"/>
            <a:ext cx="393700" cy="2235200"/>
          </a:xfrm>
          <a:custGeom>
            <a:avLst/>
            <a:gdLst/>
            <a:ahLst/>
            <a:cxnLst/>
            <a:rect l="l" t="t" r="r" b="b"/>
            <a:pathLst>
              <a:path w="393700" h="2235200" extrusionOk="0">
                <a:moveTo>
                  <a:pt x="393700" y="0"/>
                </a:moveTo>
                <a:lnTo>
                  <a:pt x="0" y="0"/>
                </a:lnTo>
                <a:lnTo>
                  <a:pt x="0" y="2235022"/>
                </a:lnTo>
                <a:lnTo>
                  <a:pt x="393700" y="2235022"/>
                </a:lnTo>
                <a:lnTo>
                  <a:pt x="393700"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19"/>
          <p:cNvSpPr txBox="1"/>
          <p:nvPr/>
        </p:nvSpPr>
        <p:spPr>
          <a:xfrm>
            <a:off x="685800" y="2374415"/>
            <a:ext cx="8248800" cy="954067"/>
          </a:xfrm>
          <a:prstGeom prst="rect">
            <a:avLst/>
          </a:prstGeom>
          <a:noFill/>
          <a:ln>
            <a:noFill/>
          </a:ln>
        </p:spPr>
        <p:txBody>
          <a:bodyPr spcFirstLastPara="1" wrap="square" lIns="91425" tIns="45700" rIns="91425" bIns="45700" anchor="t" anchorCtr="0">
            <a:spAutoFit/>
          </a:bodyPr>
          <a:lstStyle/>
          <a:p>
            <a:r>
              <a:rPr lang="it-IT" b="1" dirty="0"/>
              <a:t>PREMI </a:t>
            </a:r>
            <a:endParaRPr lang="it-IT" dirty="0"/>
          </a:p>
          <a:p>
            <a:r>
              <a:rPr lang="it-IT" dirty="0"/>
              <a:t>( art. 36, D. Lgs 36/21, comma 6 quater)</a:t>
            </a:r>
          </a:p>
          <a:p>
            <a:r>
              <a:rPr lang="it-IT" dirty="0"/>
              <a:t>Le somme versate a titolo di premio ai tesserati per risultati ottenuti nelle competizioni sportive sono assoggettati alla ritenuta del 20% a titolo d’imposta ai sensi dell’art. 30, co 2 del Tuir.</a:t>
            </a:r>
          </a:p>
        </p:txBody>
      </p:sp>
      <p:pic>
        <p:nvPicPr>
          <p:cNvPr id="218" name="Google Shape;218;p19"/>
          <p:cNvPicPr preferRelativeResize="0"/>
          <p:nvPr/>
        </p:nvPicPr>
        <p:blipFill rotWithShape="1">
          <a:blip r:embed="rId3">
            <a:alphaModFix/>
          </a:blip>
          <a:srcRect l="30891" t="25231" r="31074" b="29191"/>
          <a:stretch/>
        </p:blipFill>
        <p:spPr>
          <a:xfrm>
            <a:off x="740225" y="156025"/>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15"/>
                                        </p:tgtEl>
                                        <p:attrNameLst>
                                          <p:attrName>style.visibility</p:attrName>
                                        </p:attrNameLst>
                                      </p:cBhvr>
                                      <p:to>
                                        <p:strVal val="visible"/>
                                      </p:to>
                                    </p:set>
                                    <p:anim calcmode="lin" valueType="num">
                                      <p:cBhvr additive="base">
                                        <p:cTn id="7" dur="500"/>
                                        <p:tgtEl>
                                          <p:spTgt spid="21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17">
                                            <p:txEl>
                                              <p:pRg st="0" end="0"/>
                                            </p:txEl>
                                          </p:spTgt>
                                        </p:tgtEl>
                                        <p:attrNameLst>
                                          <p:attrName>style.visibility</p:attrName>
                                        </p:attrNameLst>
                                      </p:cBhvr>
                                      <p:to>
                                        <p:strVal val="visible"/>
                                      </p:to>
                                    </p:set>
                                    <p:anim calcmode="lin" valueType="num">
                                      <p:cBhvr additive="base">
                                        <p:cTn id="12" dur="500"/>
                                        <p:tgtEl>
                                          <p:spTgt spid="217">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17">
                                            <p:txEl>
                                              <p:pRg st="1" end="1"/>
                                            </p:txEl>
                                          </p:spTgt>
                                        </p:tgtEl>
                                        <p:attrNameLst>
                                          <p:attrName>style.visibility</p:attrName>
                                        </p:attrNameLst>
                                      </p:cBhvr>
                                      <p:to>
                                        <p:strVal val="visible"/>
                                      </p:to>
                                    </p:set>
                                    <p:anim calcmode="lin" valueType="num">
                                      <p:cBhvr additive="base">
                                        <p:cTn id="17" dur="500"/>
                                        <p:tgtEl>
                                          <p:spTgt spid="217">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217">
                                            <p:txEl>
                                              <p:pRg st="2" end="2"/>
                                            </p:txEl>
                                          </p:spTgt>
                                        </p:tgtEl>
                                        <p:attrNameLst>
                                          <p:attrName>style.visibility</p:attrName>
                                        </p:attrNameLst>
                                      </p:cBhvr>
                                      <p:to>
                                        <p:strVal val="visible"/>
                                      </p:to>
                                    </p:set>
                                    <p:anim calcmode="lin" valueType="num">
                                      <p:cBhvr additive="base">
                                        <p:cTn id="22" dur="500"/>
                                        <p:tgtEl>
                                          <p:spTgt spid="217">
                                            <p:txEl>
                                              <p:pRg st="2" end="2"/>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0"/>
          <p:cNvSpPr txBox="1">
            <a:spLocks noGrp="1"/>
          </p:cNvSpPr>
          <p:nvPr>
            <p:ph type="title"/>
          </p:nvPr>
        </p:nvSpPr>
        <p:spPr>
          <a:xfrm>
            <a:off x="304800" y="2667000"/>
            <a:ext cx="3131820" cy="939360"/>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it-IT" sz="6000">
                <a:latin typeface="Tahoma"/>
                <a:ea typeface="Tahoma"/>
                <a:cs typeface="Tahoma"/>
                <a:sym typeface="Tahoma"/>
              </a:rPr>
              <a:t>GRAZIE</a:t>
            </a:r>
            <a:endParaRPr/>
          </a:p>
        </p:txBody>
      </p:sp>
      <p:sp>
        <p:nvSpPr>
          <p:cNvPr id="224" name="Google Shape;224;p20"/>
          <p:cNvSpPr/>
          <p:nvPr/>
        </p:nvSpPr>
        <p:spPr>
          <a:xfrm>
            <a:off x="12700" y="0"/>
            <a:ext cx="394335" cy="2235200"/>
          </a:xfrm>
          <a:custGeom>
            <a:avLst/>
            <a:gdLst/>
            <a:ahLst/>
            <a:cxnLst/>
            <a:rect l="l" t="t" r="r" b="b"/>
            <a:pathLst>
              <a:path w="394334" h="2235200" extrusionOk="0">
                <a:moveTo>
                  <a:pt x="393712" y="0"/>
                </a:moveTo>
                <a:lnTo>
                  <a:pt x="0" y="0"/>
                </a:lnTo>
                <a:lnTo>
                  <a:pt x="0" y="2235200"/>
                </a:lnTo>
                <a:lnTo>
                  <a:pt x="393712" y="2235200"/>
                </a:lnTo>
                <a:lnTo>
                  <a:pt x="393712" y="0"/>
                </a:lnTo>
                <a:close/>
              </a:path>
            </a:pathLst>
          </a:custGeom>
          <a:solidFill>
            <a:srgbClr val="1778B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20"/>
          <p:cNvSpPr txBox="1"/>
          <p:nvPr/>
        </p:nvSpPr>
        <p:spPr>
          <a:xfrm>
            <a:off x="304800" y="5867400"/>
            <a:ext cx="312420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a:solidFill>
                  <a:schemeClr val="dk1"/>
                </a:solidFill>
                <a:latin typeface="Tahoma"/>
                <a:ea typeface="Tahoma"/>
                <a:cs typeface="Tahoma"/>
                <a:sym typeface="Tahoma"/>
              </a:rPr>
              <a:t>*La proprietà intellettuale delle slide appartiene all’Autore. Esse hanno uno scopo illustrativo e l’impostazione semplificata dei contenuti potrà pertanto comportare eventuali necessarie omissioni.</a:t>
            </a:r>
            <a:endParaRPr/>
          </a:p>
        </p:txBody>
      </p:sp>
      <p:pic>
        <p:nvPicPr>
          <p:cNvPr id="226" name="Google Shape;226;p20"/>
          <p:cNvPicPr preferRelativeResize="0"/>
          <p:nvPr/>
        </p:nvPicPr>
        <p:blipFill rotWithShape="1">
          <a:blip r:embed="rId3">
            <a:alphaModFix/>
          </a:blip>
          <a:srcRect l="30891" t="25231" r="31074" b="29191"/>
          <a:stretch/>
        </p:blipFill>
        <p:spPr>
          <a:xfrm>
            <a:off x="1077687" y="3903338"/>
            <a:ext cx="1578424" cy="13373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380</TotalTime>
  <Words>2102</Words>
  <Application>Microsoft Office PowerPoint</Application>
  <PresentationFormat>Widescreen</PresentationFormat>
  <Paragraphs>152</Paragraphs>
  <Slides>21</Slides>
  <Notes>21</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21</vt:i4>
      </vt:variant>
    </vt:vector>
  </HeadingPairs>
  <TitlesOfParts>
    <vt:vector size="25" baseType="lpstr">
      <vt:lpstr>Tahoma</vt:lpstr>
      <vt:lpstr>Arial</vt:lpstr>
      <vt:lpstr>Calibri</vt:lpstr>
      <vt:lpstr>Office Theme</vt:lpstr>
      <vt:lpstr>Presentazione standard di PowerPoint</vt:lpstr>
      <vt:lpstr>Il quadro</vt:lpstr>
      <vt:lpstr>Lavoratore sportivo</vt:lpstr>
      <vt:lpstr>Lavoratore sportivo (1)</vt:lpstr>
      <vt:lpstr>Lavoratore sportivo (2)</vt:lpstr>
      <vt:lpstr>Lavoro sportivo: tipologie</vt:lpstr>
      <vt:lpstr>Il «volontario»</vt:lpstr>
      <vt:lpstr>Il «volontario»</vt:lpstr>
      <vt:lpstr>Compensi lavoro sportivo</vt:lpstr>
      <vt:lpstr>Compensi lavoro sportivo</vt:lpstr>
      <vt:lpstr>Compensi lavoro sportivo</vt:lpstr>
      <vt:lpstr>Compensi lavoro sportivo</vt:lpstr>
      <vt:lpstr>Compensi lavoro sportivo</vt:lpstr>
      <vt:lpstr>Adempimenti</vt:lpstr>
      <vt:lpstr>Adempimenti</vt:lpstr>
      <vt:lpstr>Adempimenti</vt:lpstr>
      <vt:lpstr>Ulteriori precisazioni (1)</vt:lpstr>
      <vt:lpstr>Ulteriori precisazioni (2)</vt:lpstr>
      <vt:lpstr>Ulteriori precisazioni (3)</vt:lpstr>
      <vt:lpstr>Ulteriori precisazioni (4)</vt:lpstr>
      <vt:lpstr>GRAZIE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Davide Spider</dc:creator>
  <cp:lastModifiedBy>mirko di pietrantonio</cp:lastModifiedBy>
  <cp:revision>25</cp:revision>
  <cp:lastPrinted>2023-09-21T16:03:33Z</cp:lastPrinted>
  <dcterms:created xsi:type="dcterms:W3CDTF">2021-05-23T21:15:46Z</dcterms:created>
  <dcterms:modified xsi:type="dcterms:W3CDTF">2023-10-24T15:34:55Z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2021-05-23T00:00:00Z</vt:filetime>
  </property>
  <property fmtid="{D5CDD505-2E9C-101B-9397-08002B2CF9AE}" pid="3" name="Creator">
    <vt:lpwstr>Adobe Illustrator 25.2 (Windows)</vt:lpwstr>
  </property>
  <property fmtid="{D5CDD505-2E9C-101B-9397-08002B2CF9AE}" pid="4" name="LastSaved">
    <vt:filetime>2021-05-23T00:00:00Z</vt:filetime>
  </property>
</Properties>
</file>