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78" r:id="rId12"/>
    <p:sldId id="266" r:id="rId13"/>
    <p:sldId id="267" r:id="rId14"/>
    <p:sldId id="270" r:id="rId15"/>
    <p:sldId id="268" r:id="rId16"/>
    <p:sldId id="269" r:id="rId17"/>
    <p:sldId id="271" r:id="rId18"/>
    <p:sldId id="272" r:id="rId19"/>
    <p:sldId id="273" r:id="rId20"/>
    <p:sldId id="277" r:id="rId21"/>
    <p:sldId id="275" r:id="rId22"/>
    <p:sldId id="274" r:id="rId23"/>
    <p:sldId id="276" r:id="rId2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64"/>
  </p:normalViewPr>
  <p:slideViewPr>
    <p:cSldViewPr snapToGrid="0">
      <p:cViewPr varScale="1">
        <p:scale>
          <a:sx n="94" d="100"/>
          <a:sy n="94" d="100"/>
        </p:scale>
        <p:origin x="73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4" Type="http://schemas.openxmlformats.org/officeDocument/2006/relationships/image" Target="../media/image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A764F5ED-532C-45A7-96B5-47B69F04F39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A3DCDA5-C2A4-494C-8833-A9C05320BDF5}">
      <dgm:prSet/>
      <dgm:spPr/>
      <dgm:t>
        <a:bodyPr/>
        <a:lstStyle/>
        <a:p>
          <a:pPr>
            <a:lnSpc>
              <a:spcPct val="100000"/>
            </a:lnSpc>
          </a:pPr>
          <a:r>
            <a:rPr lang="it-IT" i="1" dirty="0"/>
            <a:t>« è riconosciuto il diritto di voto e di intervento a tutti gli associati maggiorenni, in regola con il versamento del contributo associativo annuale. Hanno, altresì diritto di intervento e voto gli associati </a:t>
          </a:r>
          <a:r>
            <a:rPr lang="it-IT" b="1" i="1" dirty="0"/>
            <a:t>minori di età</a:t>
          </a:r>
          <a:r>
            <a:rPr lang="it-IT" i="1" dirty="0"/>
            <a:t> che lo esercitano attraverso i titolari della responsabilità genitoriale che hanno sottoscritto la domanda di ammissione dell’ associato minorenne »</a:t>
          </a:r>
          <a:endParaRPr lang="en-US" dirty="0"/>
        </a:p>
      </dgm:t>
    </dgm:pt>
    <dgm:pt modelId="{E38BDE6C-8AD4-432D-A738-4D8E17056E41}" type="parTrans" cxnId="{6680354F-52CD-4330-BD26-E515AB49C061}">
      <dgm:prSet/>
      <dgm:spPr/>
      <dgm:t>
        <a:bodyPr/>
        <a:lstStyle/>
        <a:p>
          <a:endParaRPr lang="en-US"/>
        </a:p>
      </dgm:t>
    </dgm:pt>
    <dgm:pt modelId="{089DA106-7970-4AEC-8AF3-394909DB435A}" type="sibTrans" cxnId="{6680354F-52CD-4330-BD26-E515AB49C061}">
      <dgm:prSet/>
      <dgm:spPr/>
      <dgm:t>
        <a:bodyPr/>
        <a:lstStyle/>
        <a:p>
          <a:endParaRPr lang="en-US"/>
        </a:p>
      </dgm:t>
    </dgm:pt>
    <dgm:pt modelId="{8670601B-1F12-4E49-84A9-9BC71E22F2B0}">
      <dgm:prSet/>
      <dgm:spPr/>
      <dgm:t>
        <a:bodyPr/>
        <a:lstStyle/>
        <a:p>
          <a:pPr>
            <a:lnSpc>
              <a:spcPct val="100000"/>
            </a:lnSpc>
          </a:pPr>
          <a:r>
            <a:rPr lang="it-IT" i="1" dirty="0"/>
            <a:t>«la partecipazione alle assemblee è consentita anche mediante l’utilizzo di mezzi di telecomunicazione e piattaforme telematiche che consentano l’identificazione dei presenti e la corretta espressione del voto; è consentita, altresì, l’espressione del voto per corrispondenza o in via elettronica. Le concrete modalità di svolgimento dell’assemblea vengono definite dall’organo amministrativo nell’avviso di convocazione»</a:t>
          </a:r>
          <a:endParaRPr lang="en-US" dirty="0"/>
        </a:p>
      </dgm:t>
    </dgm:pt>
    <dgm:pt modelId="{132DD506-3899-4B5A-9082-BC81A92A0F8F}" type="parTrans" cxnId="{1F307CEF-33D5-4BB8-A33C-E0A6E1C2A5A1}">
      <dgm:prSet/>
      <dgm:spPr/>
      <dgm:t>
        <a:bodyPr/>
        <a:lstStyle/>
        <a:p>
          <a:endParaRPr lang="en-US"/>
        </a:p>
      </dgm:t>
    </dgm:pt>
    <dgm:pt modelId="{007C71EB-6848-4CD6-9943-FBF54890DBA0}" type="sibTrans" cxnId="{1F307CEF-33D5-4BB8-A33C-E0A6E1C2A5A1}">
      <dgm:prSet/>
      <dgm:spPr/>
      <dgm:t>
        <a:bodyPr/>
        <a:lstStyle/>
        <a:p>
          <a:endParaRPr lang="en-US"/>
        </a:p>
      </dgm:t>
    </dgm:pt>
    <dgm:pt modelId="{8C7A3B1F-50D8-4B47-A837-5427AEA6A494}" type="pres">
      <dgm:prSet presAssocID="{A764F5ED-532C-45A7-96B5-47B69F04F391}" presName="root" presStyleCnt="0">
        <dgm:presLayoutVars>
          <dgm:dir/>
          <dgm:resizeHandles val="exact"/>
        </dgm:presLayoutVars>
      </dgm:prSet>
      <dgm:spPr/>
    </dgm:pt>
    <dgm:pt modelId="{01EACC29-90B5-443E-98DE-4489C51C7AD9}" type="pres">
      <dgm:prSet presAssocID="{3A3DCDA5-C2A4-494C-8833-A9C05320BDF5}" presName="compNode" presStyleCnt="0"/>
      <dgm:spPr/>
    </dgm:pt>
    <dgm:pt modelId="{C92C0C4B-301F-4F1D-9EBC-CD68C5FB68B4}" type="pres">
      <dgm:prSet presAssocID="{3A3DCDA5-C2A4-494C-8833-A9C05320BDF5}" presName="bgRect" presStyleLbl="bgShp" presStyleIdx="0" presStyleCnt="2"/>
      <dgm:spPr/>
    </dgm:pt>
    <dgm:pt modelId="{0C795E60-B1FA-4DBB-8DA5-723A2B9C379D}" type="pres">
      <dgm:prSet presAssocID="{3A3DCDA5-C2A4-494C-8833-A9C05320BDF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ruppo"/>
        </a:ext>
      </dgm:extLst>
    </dgm:pt>
    <dgm:pt modelId="{A8C33CE0-E4CC-4F44-9824-B1A1C93BC94F}" type="pres">
      <dgm:prSet presAssocID="{3A3DCDA5-C2A4-494C-8833-A9C05320BDF5}" presName="spaceRect" presStyleCnt="0"/>
      <dgm:spPr/>
    </dgm:pt>
    <dgm:pt modelId="{0C32836B-A1A5-4AB2-87AE-C2111388BD20}" type="pres">
      <dgm:prSet presAssocID="{3A3DCDA5-C2A4-494C-8833-A9C05320BDF5}" presName="parTx" presStyleLbl="revTx" presStyleIdx="0" presStyleCnt="2" custScaleY="173066">
        <dgm:presLayoutVars>
          <dgm:chMax val="0"/>
          <dgm:chPref val="0"/>
        </dgm:presLayoutVars>
      </dgm:prSet>
      <dgm:spPr/>
    </dgm:pt>
    <dgm:pt modelId="{1FE9EDC4-93FF-4ADE-88E2-DE7DAB8694A0}" type="pres">
      <dgm:prSet presAssocID="{089DA106-7970-4AEC-8AF3-394909DB435A}" presName="sibTrans" presStyleCnt="0"/>
      <dgm:spPr/>
    </dgm:pt>
    <dgm:pt modelId="{68D282B5-B4A0-4741-BCC2-522BD2ADF259}" type="pres">
      <dgm:prSet presAssocID="{8670601B-1F12-4E49-84A9-9BC71E22F2B0}" presName="compNode" presStyleCnt="0"/>
      <dgm:spPr/>
    </dgm:pt>
    <dgm:pt modelId="{80BA646B-D9E2-437E-AEE5-097E6BF6050C}" type="pres">
      <dgm:prSet presAssocID="{8670601B-1F12-4E49-84A9-9BC71E22F2B0}" presName="bgRect" presStyleLbl="bgShp" presStyleIdx="1" presStyleCnt="2" custScaleY="145288" custLinFactNeighborX="-227" custLinFactNeighborY="2473"/>
      <dgm:spPr/>
    </dgm:pt>
    <dgm:pt modelId="{5863B261-5D4F-4184-90A4-502924114396}" type="pres">
      <dgm:prSet presAssocID="{8670601B-1F12-4E49-84A9-9BC71E22F2B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resentation with Checklist"/>
        </a:ext>
      </dgm:extLst>
    </dgm:pt>
    <dgm:pt modelId="{7C15D41E-4D01-4C23-A279-1B48FA2D16AD}" type="pres">
      <dgm:prSet presAssocID="{8670601B-1F12-4E49-84A9-9BC71E22F2B0}" presName="spaceRect" presStyleCnt="0"/>
      <dgm:spPr/>
    </dgm:pt>
    <dgm:pt modelId="{5EF8C643-99AB-4238-907C-5FA36A20C50B}" type="pres">
      <dgm:prSet presAssocID="{8670601B-1F12-4E49-84A9-9BC71E22F2B0}" presName="parTx" presStyleLbl="revTx" presStyleIdx="1" presStyleCnt="2" custScaleY="150226">
        <dgm:presLayoutVars>
          <dgm:chMax val="0"/>
          <dgm:chPref val="0"/>
        </dgm:presLayoutVars>
      </dgm:prSet>
      <dgm:spPr/>
    </dgm:pt>
  </dgm:ptLst>
  <dgm:cxnLst>
    <dgm:cxn modelId="{6680354F-52CD-4330-BD26-E515AB49C061}" srcId="{A764F5ED-532C-45A7-96B5-47B69F04F391}" destId="{3A3DCDA5-C2A4-494C-8833-A9C05320BDF5}" srcOrd="0" destOrd="0" parTransId="{E38BDE6C-8AD4-432D-A738-4D8E17056E41}" sibTransId="{089DA106-7970-4AEC-8AF3-394909DB435A}"/>
    <dgm:cxn modelId="{7F34C772-9AF4-47CA-9094-7D5D6F3A9FCA}" type="presOf" srcId="{8670601B-1F12-4E49-84A9-9BC71E22F2B0}" destId="{5EF8C643-99AB-4238-907C-5FA36A20C50B}" srcOrd="0" destOrd="0" presId="urn:microsoft.com/office/officeart/2018/2/layout/IconVerticalSolidList"/>
    <dgm:cxn modelId="{ABF0A9CB-AB95-41CB-85D0-FBD17EC998FE}" type="presOf" srcId="{3A3DCDA5-C2A4-494C-8833-A9C05320BDF5}" destId="{0C32836B-A1A5-4AB2-87AE-C2111388BD20}" srcOrd="0" destOrd="0" presId="urn:microsoft.com/office/officeart/2018/2/layout/IconVerticalSolidList"/>
    <dgm:cxn modelId="{B05F68DB-5EE0-4F9F-AB68-1F3AA6CD6DE3}" type="presOf" srcId="{A764F5ED-532C-45A7-96B5-47B69F04F391}" destId="{8C7A3B1F-50D8-4B47-A837-5427AEA6A494}" srcOrd="0" destOrd="0" presId="urn:microsoft.com/office/officeart/2018/2/layout/IconVerticalSolidList"/>
    <dgm:cxn modelId="{1F307CEF-33D5-4BB8-A33C-E0A6E1C2A5A1}" srcId="{A764F5ED-532C-45A7-96B5-47B69F04F391}" destId="{8670601B-1F12-4E49-84A9-9BC71E22F2B0}" srcOrd="1" destOrd="0" parTransId="{132DD506-3899-4B5A-9082-BC81A92A0F8F}" sibTransId="{007C71EB-6848-4CD6-9943-FBF54890DBA0}"/>
    <dgm:cxn modelId="{F2BC4933-14A7-450C-B7E7-37561BE48406}" type="presParOf" srcId="{8C7A3B1F-50D8-4B47-A837-5427AEA6A494}" destId="{01EACC29-90B5-443E-98DE-4489C51C7AD9}" srcOrd="0" destOrd="0" presId="urn:microsoft.com/office/officeart/2018/2/layout/IconVerticalSolidList"/>
    <dgm:cxn modelId="{B3F083D4-FC3F-4668-B406-3FFAF29FB65D}" type="presParOf" srcId="{01EACC29-90B5-443E-98DE-4489C51C7AD9}" destId="{C92C0C4B-301F-4F1D-9EBC-CD68C5FB68B4}" srcOrd="0" destOrd="0" presId="urn:microsoft.com/office/officeart/2018/2/layout/IconVerticalSolidList"/>
    <dgm:cxn modelId="{67C00AB7-B311-4057-A7BD-6A29C0F811A8}" type="presParOf" srcId="{01EACC29-90B5-443E-98DE-4489C51C7AD9}" destId="{0C795E60-B1FA-4DBB-8DA5-723A2B9C379D}" srcOrd="1" destOrd="0" presId="urn:microsoft.com/office/officeart/2018/2/layout/IconVerticalSolidList"/>
    <dgm:cxn modelId="{A954D8E6-D3AD-4B5A-AF48-1A9EF3F6F168}" type="presParOf" srcId="{01EACC29-90B5-443E-98DE-4489C51C7AD9}" destId="{A8C33CE0-E4CC-4F44-9824-B1A1C93BC94F}" srcOrd="2" destOrd="0" presId="urn:microsoft.com/office/officeart/2018/2/layout/IconVerticalSolidList"/>
    <dgm:cxn modelId="{FA2B91BF-C099-47C1-AFE6-90D93569E7A6}" type="presParOf" srcId="{01EACC29-90B5-443E-98DE-4489C51C7AD9}" destId="{0C32836B-A1A5-4AB2-87AE-C2111388BD20}" srcOrd="3" destOrd="0" presId="urn:microsoft.com/office/officeart/2018/2/layout/IconVerticalSolidList"/>
    <dgm:cxn modelId="{7C6E7C3F-BB9D-4FF4-B280-746A92901260}" type="presParOf" srcId="{8C7A3B1F-50D8-4B47-A837-5427AEA6A494}" destId="{1FE9EDC4-93FF-4ADE-88E2-DE7DAB8694A0}" srcOrd="1" destOrd="0" presId="urn:microsoft.com/office/officeart/2018/2/layout/IconVerticalSolidList"/>
    <dgm:cxn modelId="{62FB6EB6-238D-454C-B577-8EF96B3D0AAF}" type="presParOf" srcId="{8C7A3B1F-50D8-4B47-A837-5427AEA6A494}" destId="{68D282B5-B4A0-4741-BCC2-522BD2ADF259}" srcOrd="2" destOrd="0" presId="urn:microsoft.com/office/officeart/2018/2/layout/IconVerticalSolidList"/>
    <dgm:cxn modelId="{2AE0E747-36E7-407D-9E90-FAE058FF28BD}" type="presParOf" srcId="{68D282B5-B4A0-4741-BCC2-522BD2ADF259}" destId="{80BA646B-D9E2-437E-AEE5-097E6BF6050C}" srcOrd="0" destOrd="0" presId="urn:microsoft.com/office/officeart/2018/2/layout/IconVerticalSolidList"/>
    <dgm:cxn modelId="{0402D6DE-EA67-4EA9-9F3B-C5B24D6E4FAD}" type="presParOf" srcId="{68D282B5-B4A0-4741-BCC2-522BD2ADF259}" destId="{5863B261-5D4F-4184-90A4-502924114396}" srcOrd="1" destOrd="0" presId="urn:microsoft.com/office/officeart/2018/2/layout/IconVerticalSolidList"/>
    <dgm:cxn modelId="{CC520350-0AC5-464F-AA7C-9F29735F3973}" type="presParOf" srcId="{68D282B5-B4A0-4741-BCC2-522BD2ADF259}" destId="{7C15D41E-4D01-4C23-A279-1B48FA2D16AD}" srcOrd="2" destOrd="0" presId="urn:microsoft.com/office/officeart/2018/2/layout/IconVerticalSolidList"/>
    <dgm:cxn modelId="{884985C3-4D55-42BA-8372-928601E3F319}" type="presParOf" srcId="{68D282B5-B4A0-4741-BCC2-522BD2ADF259}" destId="{5EF8C643-99AB-4238-907C-5FA36A20C50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2C0C4B-301F-4F1D-9EBC-CD68C5FB68B4}">
      <dsp:nvSpPr>
        <dsp:cNvPr id="0" name=""/>
        <dsp:cNvSpPr/>
      </dsp:nvSpPr>
      <dsp:spPr>
        <a:xfrm>
          <a:off x="0" y="531893"/>
          <a:ext cx="11870266" cy="145578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795E60-B1FA-4DBB-8DA5-723A2B9C379D}">
      <dsp:nvSpPr>
        <dsp:cNvPr id="0" name=""/>
        <dsp:cNvSpPr/>
      </dsp:nvSpPr>
      <dsp:spPr>
        <a:xfrm>
          <a:off x="440373" y="859444"/>
          <a:ext cx="800679" cy="8006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32836B-A1A5-4AB2-87AE-C2111388BD20}">
      <dsp:nvSpPr>
        <dsp:cNvPr id="0" name=""/>
        <dsp:cNvSpPr/>
      </dsp:nvSpPr>
      <dsp:spPr>
        <a:xfrm>
          <a:off x="1681426" y="53"/>
          <a:ext cx="10188839" cy="25194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070" tIns="154070" rIns="154070" bIns="154070" numCol="1" spcCol="1270" anchor="ctr" anchorCtr="0">
          <a:noAutofit/>
        </a:bodyPr>
        <a:lstStyle/>
        <a:p>
          <a:pPr marL="0" lvl="0" indent="0" algn="l" defTabSz="800100">
            <a:lnSpc>
              <a:spcPct val="100000"/>
            </a:lnSpc>
            <a:spcBef>
              <a:spcPct val="0"/>
            </a:spcBef>
            <a:spcAft>
              <a:spcPct val="35000"/>
            </a:spcAft>
            <a:buNone/>
          </a:pPr>
          <a:r>
            <a:rPr lang="it-IT" sz="1800" i="1" kern="1200" dirty="0"/>
            <a:t>« è riconosciuto il diritto di voto e di intervento a tutti gli associati maggiorenni, in regola con il versamento del contributo associativo annuale. Hanno, altresì diritto di intervento e voto gli associati </a:t>
          </a:r>
          <a:r>
            <a:rPr lang="it-IT" sz="1800" b="1" i="1" kern="1200" dirty="0"/>
            <a:t>minori di età</a:t>
          </a:r>
          <a:r>
            <a:rPr lang="it-IT" sz="1800" i="1" kern="1200" dirty="0"/>
            <a:t> che lo esercitano attraverso i titolari della responsabilità genitoriale che hanno sottoscritto la domanda di ammissione dell’ associato minorenne »</a:t>
          </a:r>
          <a:endParaRPr lang="en-US" sz="1800" kern="1200" dirty="0"/>
        </a:p>
      </dsp:txBody>
      <dsp:txXfrm>
        <a:off x="1681426" y="53"/>
        <a:ext cx="10188839" cy="2519461"/>
      </dsp:txXfrm>
    </dsp:sp>
    <dsp:sp modelId="{80BA646B-D9E2-437E-AEE5-097E6BF6050C}">
      <dsp:nvSpPr>
        <dsp:cNvPr id="0" name=""/>
        <dsp:cNvSpPr/>
      </dsp:nvSpPr>
      <dsp:spPr>
        <a:xfrm>
          <a:off x="0" y="2955400"/>
          <a:ext cx="11870266" cy="211507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63B261-5D4F-4184-90A4-502924114396}">
      <dsp:nvSpPr>
        <dsp:cNvPr id="0" name=""/>
        <dsp:cNvSpPr/>
      </dsp:nvSpPr>
      <dsp:spPr>
        <a:xfrm>
          <a:off x="440373" y="3576601"/>
          <a:ext cx="800679" cy="80067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F8C643-99AB-4238-907C-5FA36A20C50B}">
      <dsp:nvSpPr>
        <dsp:cNvPr id="0" name=""/>
        <dsp:cNvSpPr/>
      </dsp:nvSpPr>
      <dsp:spPr>
        <a:xfrm>
          <a:off x="1681426" y="2883460"/>
          <a:ext cx="10188839" cy="2186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070" tIns="154070" rIns="154070" bIns="154070" numCol="1" spcCol="1270" anchor="ctr" anchorCtr="0">
          <a:noAutofit/>
        </a:bodyPr>
        <a:lstStyle/>
        <a:p>
          <a:pPr marL="0" lvl="0" indent="0" algn="l" defTabSz="800100">
            <a:lnSpc>
              <a:spcPct val="100000"/>
            </a:lnSpc>
            <a:spcBef>
              <a:spcPct val="0"/>
            </a:spcBef>
            <a:spcAft>
              <a:spcPct val="35000"/>
            </a:spcAft>
            <a:buNone/>
          </a:pPr>
          <a:r>
            <a:rPr lang="it-IT" sz="1800" i="1" kern="1200" dirty="0"/>
            <a:t>«la partecipazione alle assemblee è consentita anche mediante l’utilizzo di mezzi di telecomunicazione e piattaforme telematiche che consentano l’identificazione dei presenti e la corretta espressione del voto; è consentita, altresì, l’espressione del voto per corrispondenza o in via elettronica. Le concrete modalità di svolgimento dell’assemblea vengono definite dall’organo amministrativo nell’avviso di convocazione»</a:t>
          </a:r>
          <a:endParaRPr lang="en-US" sz="1800" kern="1200" dirty="0"/>
        </a:p>
      </dsp:txBody>
      <dsp:txXfrm>
        <a:off x="1681426" y="2883460"/>
        <a:ext cx="10188839" cy="218696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015D27B-C1F2-7FA3-BC5C-F00CB85C217B}"/>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08B42CCF-91AD-9CD2-4638-B4EAD56F0B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F5F2C716-A6E3-B883-C9B0-CDC198CDD214}"/>
              </a:ext>
            </a:extLst>
          </p:cNvPr>
          <p:cNvSpPr>
            <a:spLocks noGrp="1"/>
          </p:cNvSpPr>
          <p:nvPr>
            <p:ph type="dt" sz="half" idx="10"/>
          </p:nvPr>
        </p:nvSpPr>
        <p:spPr/>
        <p:txBody>
          <a:bodyPr/>
          <a:lstStyle/>
          <a:p>
            <a:fld id="{D363BF34-F59A-A942-BC6E-AAA4D5F7C420}" type="datetimeFigureOut">
              <a:rPr lang="it-IT" smtClean="0"/>
              <a:t>25/10/23</a:t>
            </a:fld>
            <a:endParaRPr lang="it-IT"/>
          </a:p>
        </p:txBody>
      </p:sp>
      <p:sp>
        <p:nvSpPr>
          <p:cNvPr id="5" name="Segnaposto piè di pagina 4">
            <a:extLst>
              <a:ext uri="{FF2B5EF4-FFF2-40B4-BE49-F238E27FC236}">
                <a16:creationId xmlns:a16="http://schemas.microsoft.com/office/drawing/2014/main" id="{7E0FC810-08E0-F7DF-CA22-8E1B54BA5EC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A470C4D-306E-3A27-F069-848E374CA543}"/>
              </a:ext>
            </a:extLst>
          </p:cNvPr>
          <p:cNvSpPr>
            <a:spLocks noGrp="1"/>
          </p:cNvSpPr>
          <p:nvPr>
            <p:ph type="sldNum" sz="quarter" idx="12"/>
          </p:nvPr>
        </p:nvSpPr>
        <p:spPr/>
        <p:txBody>
          <a:bodyPr/>
          <a:lstStyle/>
          <a:p>
            <a:fld id="{80533ADC-96BA-5343-BA67-88A5D0234472}" type="slidenum">
              <a:rPr lang="it-IT" smtClean="0"/>
              <a:t>‹N›</a:t>
            </a:fld>
            <a:endParaRPr lang="it-IT"/>
          </a:p>
        </p:txBody>
      </p:sp>
    </p:spTree>
    <p:extLst>
      <p:ext uri="{BB962C8B-B14F-4D97-AF65-F5344CB8AC3E}">
        <p14:creationId xmlns:p14="http://schemas.microsoft.com/office/powerpoint/2010/main" val="1377798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3F89D-D8DF-FF76-0FD4-BF163B355F1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0C7D48DE-48AA-1867-F81B-1CE294D7D311}"/>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E18C634-5C79-197C-9089-4B6DA4EDA436}"/>
              </a:ext>
            </a:extLst>
          </p:cNvPr>
          <p:cNvSpPr>
            <a:spLocks noGrp="1"/>
          </p:cNvSpPr>
          <p:nvPr>
            <p:ph type="dt" sz="half" idx="10"/>
          </p:nvPr>
        </p:nvSpPr>
        <p:spPr/>
        <p:txBody>
          <a:bodyPr/>
          <a:lstStyle/>
          <a:p>
            <a:fld id="{D363BF34-F59A-A942-BC6E-AAA4D5F7C420}" type="datetimeFigureOut">
              <a:rPr lang="it-IT" smtClean="0"/>
              <a:t>25/10/23</a:t>
            </a:fld>
            <a:endParaRPr lang="it-IT"/>
          </a:p>
        </p:txBody>
      </p:sp>
      <p:sp>
        <p:nvSpPr>
          <p:cNvPr id="5" name="Segnaposto piè di pagina 4">
            <a:extLst>
              <a:ext uri="{FF2B5EF4-FFF2-40B4-BE49-F238E27FC236}">
                <a16:creationId xmlns:a16="http://schemas.microsoft.com/office/drawing/2014/main" id="{73F8841F-31C6-BA66-BDB7-12FD66D43B6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95E4351-DCF7-EBA7-DEF0-D46CB29BFA40}"/>
              </a:ext>
            </a:extLst>
          </p:cNvPr>
          <p:cNvSpPr>
            <a:spLocks noGrp="1"/>
          </p:cNvSpPr>
          <p:nvPr>
            <p:ph type="sldNum" sz="quarter" idx="12"/>
          </p:nvPr>
        </p:nvSpPr>
        <p:spPr/>
        <p:txBody>
          <a:bodyPr/>
          <a:lstStyle/>
          <a:p>
            <a:fld id="{80533ADC-96BA-5343-BA67-88A5D0234472}" type="slidenum">
              <a:rPr lang="it-IT" smtClean="0"/>
              <a:t>‹N›</a:t>
            </a:fld>
            <a:endParaRPr lang="it-IT"/>
          </a:p>
        </p:txBody>
      </p:sp>
    </p:spTree>
    <p:extLst>
      <p:ext uri="{BB962C8B-B14F-4D97-AF65-F5344CB8AC3E}">
        <p14:creationId xmlns:p14="http://schemas.microsoft.com/office/powerpoint/2010/main" val="2527558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A8D952-A239-85CE-E236-2FA47B835434}"/>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4089503F-69EA-4F46-4EBB-D69850132E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09A66B16-CB2B-524F-615E-4D5628EE3FDC}"/>
              </a:ext>
            </a:extLst>
          </p:cNvPr>
          <p:cNvSpPr>
            <a:spLocks noGrp="1"/>
          </p:cNvSpPr>
          <p:nvPr>
            <p:ph type="dt" sz="half" idx="10"/>
          </p:nvPr>
        </p:nvSpPr>
        <p:spPr/>
        <p:txBody>
          <a:bodyPr/>
          <a:lstStyle/>
          <a:p>
            <a:fld id="{D363BF34-F59A-A942-BC6E-AAA4D5F7C420}" type="datetimeFigureOut">
              <a:rPr lang="it-IT" smtClean="0"/>
              <a:t>25/10/23</a:t>
            </a:fld>
            <a:endParaRPr lang="it-IT"/>
          </a:p>
        </p:txBody>
      </p:sp>
      <p:sp>
        <p:nvSpPr>
          <p:cNvPr id="5" name="Segnaposto piè di pagina 4">
            <a:extLst>
              <a:ext uri="{FF2B5EF4-FFF2-40B4-BE49-F238E27FC236}">
                <a16:creationId xmlns:a16="http://schemas.microsoft.com/office/drawing/2014/main" id="{DCC182BD-9F74-76A3-971D-32BB3A0BCD1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6833A34-B0FD-BCB2-C2FA-A99AA2F30543}"/>
              </a:ext>
            </a:extLst>
          </p:cNvPr>
          <p:cNvSpPr>
            <a:spLocks noGrp="1"/>
          </p:cNvSpPr>
          <p:nvPr>
            <p:ph type="sldNum" sz="quarter" idx="12"/>
          </p:nvPr>
        </p:nvSpPr>
        <p:spPr/>
        <p:txBody>
          <a:bodyPr/>
          <a:lstStyle/>
          <a:p>
            <a:fld id="{80533ADC-96BA-5343-BA67-88A5D0234472}" type="slidenum">
              <a:rPr lang="it-IT" smtClean="0"/>
              <a:t>‹N›</a:t>
            </a:fld>
            <a:endParaRPr lang="it-IT"/>
          </a:p>
        </p:txBody>
      </p:sp>
    </p:spTree>
    <p:extLst>
      <p:ext uri="{BB962C8B-B14F-4D97-AF65-F5344CB8AC3E}">
        <p14:creationId xmlns:p14="http://schemas.microsoft.com/office/powerpoint/2010/main" val="4223725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6F97FCF-B78F-6764-0C31-484330900F9B}"/>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C5C6E8E-C8BD-BA49-A3DE-0463ED3ADAE4}"/>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C7BD3B13-F27A-8ED5-A273-87465AA7971E}"/>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07DACE5-4576-FA7A-B233-FFEF29982D37}"/>
              </a:ext>
            </a:extLst>
          </p:cNvPr>
          <p:cNvSpPr>
            <a:spLocks noGrp="1"/>
          </p:cNvSpPr>
          <p:nvPr>
            <p:ph type="dt" sz="half" idx="10"/>
          </p:nvPr>
        </p:nvSpPr>
        <p:spPr/>
        <p:txBody>
          <a:bodyPr/>
          <a:lstStyle/>
          <a:p>
            <a:fld id="{D363BF34-F59A-A942-BC6E-AAA4D5F7C420}" type="datetimeFigureOut">
              <a:rPr lang="it-IT" smtClean="0"/>
              <a:t>25/10/23</a:t>
            </a:fld>
            <a:endParaRPr lang="it-IT"/>
          </a:p>
        </p:txBody>
      </p:sp>
      <p:sp>
        <p:nvSpPr>
          <p:cNvPr id="6" name="Segnaposto piè di pagina 5">
            <a:extLst>
              <a:ext uri="{FF2B5EF4-FFF2-40B4-BE49-F238E27FC236}">
                <a16:creationId xmlns:a16="http://schemas.microsoft.com/office/drawing/2014/main" id="{5844CBB5-5488-7710-139F-ACCF2EDAF25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19FC48D-A946-0EA3-8A7E-B4A982F9B13F}"/>
              </a:ext>
            </a:extLst>
          </p:cNvPr>
          <p:cNvSpPr>
            <a:spLocks noGrp="1"/>
          </p:cNvSpPr>
          <p:nvPr>
            <p:ph type="sldNum" sz="quarter" idx="12"/>
          </p:nvPr>
        </p:nvSpPr>
        <p:spPr/>
        <p:txBody>
          <a:bodyPr/>
          <a:lstStyle/>
          <a:p>
            <a:fld id="{80533ADC-96BA-5343-BA67-88A5D0234472}" type="slidenum">
              <a:rPr lang="it-IT" smtClean="0"/>
              <a:t>‹N›</a:t>
            </a:fld>
            <a:endParaRPr lang="it-IT"/>
          </a:p>
        </p:txBody>
      </p:sp>
    </p:spTree>
    <p:extLst>
      <p:ext uri="{BB962C8B-B14F-4D97-AF65-F5344CB8AC3E}">
        <p14:creationId xmlns:p14="http://schemas.microsoft.com/office/powerpoint/2010/main" val="2018613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42ACB0-6B0B-9045-0E47-8C1163CB3481}"/>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706DFA4-6863-16C4-D4BB-B483209482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C9966E69-901B-9AA1-FCC9-EAC61E34D554}"/>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E8E10D2C-61CF-8026-F534-D80D8125D1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EE26B770-C040-9B41-DB52-C79714D2F5B0}"/>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CAA252A4-3D18-19CE-E890-78BDF549DE8C}"/>
              </a:ext>
            </a:extLst>
          </p:cNvPr>
          <p:cNvSpPr>
            <a:spLocks noGrp="1"/>
          </p:cNvSpPr>
          <p:nvPr>
            <p:ph type="dt" sz="half" idx="10"/>
          </p:nvPr>
        </p:nvSpPr>
        <p:spPr/>
        <p:txBody>
          <a:bodyPr/>
          <a:lstStyle/>
          <a:p>
            <a:fld id="{D363BF34-F59A-A942-BC6E-AAA4D5F7C420}" type="datetimeFigureOut">
              <a:rPr lang="it-IT" smtClean="0"/>
              <a:t>25/10/23</a:t>
            </a:fld>
            <a:endParaRPr lang="it-IT"/>
          </a:p>
        </p:txBody>
      </p:sp>
      <p:sp>
        <p:nvSpPr>
          <p:cNvPr id="8" name="Segnaposto piè di pagina 7">
            <a:extLst>
              <a:ext uri="{FF2B5EF4-FFF2-40B4-BE49-F238E27FC236}">
                <a16:creationId xmlns:a16="http://schemas.microsoft.com/office/drawing/2014/main" id="{3BA887D2-7140-30C6-260B-7DB54B01B6B0}"/>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D8C78818-6CCF-F835-1971-17B60ADF344E}"/>
              </a:ext>
            </a:extLst>
          </p:cNvPr>
          <p:cNvSpPr>
            <a:spLocks noGrp="1"/>
          </p:cNvSpPr>
          <p:nvPr>
            <p:ph type="sldNum" sz="quarter" idx="12"/>
          </p:nvPr>
        </p:nvSpPr>
        <p:spPr/>
        <p:txBody>
          <a:bodyPr/>
          <a:lstStyle/>
          <a:p>
            <a:fld id="{80533ADC-96BA-5343-BA67-88A5D0234472}" type="slidenum">
              <a:rPr lang="it-IT" smtClean="0"/>
              <a:t>‹N›</a:t>
            </a:fld>
            <a:endParaRPr lang="it-IT"/>
          </a:p>
        </p:txBody>
      </p:sp>
    </p:spTree>
    <p:extLst>
      <p:ext uri="{BB962C8B-B14F-4D97-AF65-F5344CB8AC3E}">
        <p14:creationId xmlns:p14="http://schemas.microsoft.com/office/powerpoint/2010/main" val="2120480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141CFF8-2817-B67D-CE19-22AC7F5A09E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A700DC19-F411-2C5A-B8E9-369450F0F82F}"/>
              </a:ext>
            </a:extLst>
          </p:cNvPr>
          <p:cNvSpPr>
            <a:spLocks noGrp="1"/>
          </p:cNvSpPr>
          <p:nvPr>
            <p:ph type="dt" sz="half" idx="10"/>
          </p:nvPr>
        </p:nvSpPr>
        <p:spPr/>
        <p:txBody>
          <a:bodyPr/>
          <a:lstStyle/>
          <a:p>
            <a:fld id="{D363BF34-F59A-A942-BC6E-AAA4D5F7C420}" type="datetimeFigureOut">
              <a:rPr lang="it-IT" smtClean="0"/>
              <a:t>25/10/23</a:t>
            </a:fld>
            <a:endParaRPr lang="it-IT"/>
          </a:p>
        </p:txBody>
      </p:sp>
      <p:sp>
        <p:nvSpPr>
          <p:cNvPr id="4" name="Segnaposto piè di pagina 3">
            <a:extLst>
              <a:ext uri="{FF2B5EF4-FFF2-40B4-BE49-F238E27FC236}">
                <a16:creationId xmlns:a16="http://schemas.microsoft.com/office/drawing/2014/main" id="{6DEDA139-9126-69DD-F3DE-B5FF3C211588}"/>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70BAAAC4-CFC1-DB2D-8548-60307E51C55D}"/>
              </a:ext>
            </a:extLst>
          </p:cNvPr>
          <p:cNvSpPr>
            <a:spLocks noGrp="1"/>
          </p:cNvSpPr>
          <p:nvPr>
            <p:ph type="sldNum" sz="quarter" idx="12"/>
          </p:nvPr>
        </p:nvSpPr>
        <p:spPr/>
        <p:txBody>
          <a:bodyPr/>
          <a:lstStyle/>
          <a:p>
            <a:fld id="{80533ADC-96BA-5343-BA67-88A5D0234472}" type="slidenum">
              <a:rPr lang="it-IT" smtClean="0"/>
              <a:t>‹N›</a:t>
            </a:fld>
            <a:endParaRPr lang="it-IT"/>
          </a:p>
        </p:txBody>
      </p:sp>
    </p:spTree>
    <p:extLst>
      <p:ext uri="{BB962C8B-B14F-4D97-AF65-F5344CB8AC3E}">
        <p14:creationId xmlns:p14="http://schemas.microsoft.com/office/powerpoint/2010/main" val="3655395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231CA08-3FFE-BD6C-D6A5-61C83FE65407}"/>
              </a:ext>
            </a:extLst>
          </p:cNvPr>
          <p:cNvSpPr>
            <a:spLocks noGrp="1"/>
          </p:cNvSpPr>
          <p:nvPr>
            <p:ph type="dt" sz="half" idx="10"/>
          </p:nvPr>
        </p:nvSpPr>
        <p:spPr/>
        <p:txBody>
          <a:bodyPr/>
          <a:lstStyle/>
          <a:p>
            <a:fld id="{D363BF34-F59A-A942-BC6E-AAA4D5F7C420}" type="datetimeFigureOut">
              <a:rPr lang="it-IT" smtClean="0"/>
              <a:t>25/10/23</a:t>
            </a:fld>
            <a:endParaRPr lang="it-IT"/>
          </a:p>
        </p:txBody>
      </p:sp>
      <p:sp>
        <p:nvSpPr>
          <p:cNvPr id="3" name="Segnaposto piè di pagina 2">
            <a:extLst>
              <a:ext uri="{FF2B5EF4-FFF2-40B4-BE49-F238E27FC236}">
                <a16:creationId xmlns:a16="http://schemas.microsoft.com/office/drawing/2014/main" id="{36F2BDAF-0A0C-C212-73E3-292475A03CA1}"/>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9FB18889-A7B8-46DB-1A50-B8566123561F}"/>
              </a:ext>
            </a:extLst>
          </p:cNvPr>
          <p:cNvSpPr>
            <a:spLocks noGrp="1"/>
          </p:cNvSpPr>
          <p:nvPr>
            <p:ph type="sldNum" sz="quarter" idx="12"/>
          </p:nvPr>
        </p:nvSpPr>
        <p:spPr/>
        <p:txBody>
          <a:bodyPr/>
          <a:lstStyle/>
          <a:p>
            <a:fld id="{80533ADC-96BA-5343-BA67-88A5D0234472}" type="slidenum">
              <a:rPr lang="it-IT" smtClean="0"/>
              <a:t>‹N›</a:t>
            </a:fld>
            <a:endParaRPr lang="it-IT"/>
          </a:p>
        </p:txBody>
      </p:sp>
    </p:spTree>
    <p:extLst>
      <p:ext uri="{BB962C8B-B14F-4D97-AF65-F5344CB8AC3E}">
        <p14:creationId xmlns:p14="http://schemas.microsoft.com/office/powerpoint/2010/main" val="1214045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8D52F5-9422-52E7-D227-5C84C45E9D9B}"/>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AAC2F39C-459E-C0CC-85B9-C2B77D8374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878F44CA-C57F-61AC-7E4F-A8040170FD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1C494FDB-9360-99D1-5962-E4F68A2EC647}"/>
              </a:ext>
            </a:extLst>
          </p:cNvPr>
          <p:cNvSpPr>
            <a:spLocks noGrp="1"/>
          </p:cNvSpPr>
          <p:nvPr>
            <p:ph type="dt" sz="half" idx="10"/>
          </p:nvPr>
        </p:nvSpPr>
        <p:spPr/>
        <p:txBody>
          <a:bodyPr/>
          <a:lstStyle/>
          <a:p>
            <a:fld id="{D363BF34-F59A-A942-BC6E-AAA4D5F7C420}" type="datetimeFigureOut">
              <a:rPr lang="it-IT" smtClean="0"/>
              <a:t>25/10/23</a:t>
            </a:fld>
            <a:endParaRPr lang="it-IT"/>
          </a:p>
        </p:txBody>
      </p:sp>
      <p:sp>
        <p:nvSpPr>
          <p:cNvPr id="6" name="Segnaposto piè di pagina 5">
            <a:extLst>
              <a:ext uri="{FF2B5EF4-FFF2-40B4-BE49-F238E27FC236}">
                <a16:creationId xmlns:a16="http://schemas.microsoft.com/office/drawing/2014/main" id="{DA05AC36-639D-8F93-344F-B4F1E6DE679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C716D1A-F287-9B72-8A2C-2F62019E8899}"/>
              </a:ext>
            </a:extLst>
          </p:cNvPr>
          <p:cNvSpPr>
            <a:spLocks noGrp="1"/>
          </p:cNvSpPr>
          <p:nvPr>
            <p:ph type="sldNum" sz="quarter" idx="12"/>
          </p:nvPr>
        </p:nvSpPr>
        <p:spPr/>
        <p:txBody>
          <a:bodyPr/>
          <a:lstStyle/>
          <a:p>
            <a:fld id="{80533ADC-96BA-5343-BA67-88A5D0234472}" type="slidenum">
              <a:rPr lang="it-IT" smtClean="0"/>
              <a:t>‹N›</a:t>
            </a:fld>
            <a:endParaRPr lang="it-IT"/>
          </a:p>
        </p:txBody>
      </p:sp>
    </p:spTree>
    <p:extLst>
      <p:ext uri="{BB962C8B-B14F-4D97-AF65-F5344CB8AC3E}">
        <p14:creationId xmlns:p14="http://schemas.microsoft.com/office/powerpoint/2010/main" val="2407351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8A5D647-B81B-A107-904D-669F7BA047C3}"/>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80C92043-2F25-07F2-1CDB-41DA449278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374DB8EE-4510-46EB-E4CB-452658370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6E55B52-08F4-4E09-27AC-7F4AE6001598}"/>
              </a:ext>
            </a:extLst>
          </p:cNvPr>
          <p:cNvSpPr>
            <a:spLocks noGrp="1"/>
          </p:cNvSpPr>
          <p:nvPr>
            <p:ph type="dt" sz="half" idx="10"/>
          </p:nvPr>
        </p:nvSpPr>
        <p:spPr/>
        <p:txBody>
          <a:bodyPr/>
          <a:lstStyle/>
          <a:p>
            <a:fld id="{D363BF34-F59A-A942-BC6E-AAA4D5F7C420}" type="datetimeFigureOut">
              <a:rPr lang="it-IT" smtClean="0"/>
              <a:t>25/10/23</a:t>
            </a:fld>
            <a:endParaRPr lang="it-IT"/>
          </a:p>
        </p:txBody>
      </p:sp>
      <p:sp>
        <p:nvSpPr>
          <p:cNvPr id="6" name="Segnaposto piè di pagina 5">
            <a:extLst>
              <a:ext uri="{FF2B5EF4-FFF2-40B4-BE49-F238E27FC236}">
                <a16:creationId xmlns:a16="http://schemas.microsoft.com/office/drawing/2014/main" id="{3EA581BD-98F9-84ED-9CE8-F14B3732011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7D9F9D3-C258-6C3C-2B97-E178E11D9CEB}"/>
              </a:ext>
            </a:extLst>
          </p:cNvPr>
          <p:cNvSpPr>
            <a:spLocks noGrp="1"/>
          </p:cNvSpPr>
          <p:nvPr>
            <p:ph type="sldNum" sz="quarter" idx="12"/>
          </p:nvPr>
        </p:nvSpPr>
        <p:spPr/>
        <p:txBody>
          <a:bodyPr/>
          <a:lstStyle/>
          <a:p>
            <a:fld id="{80533ADC-96BA-5343-BA67-88A5D0234472}" type="slidenum">
              <a:rPr lang="it-IT" smtClean="0"/>
              <a:t>‹N›</a:t>
            </a:fld>
            <a:endParaRPr lang="it-IT"/>
          </a:p>
        </p:txBody>
      </p:sp>
    </p:spTree>
    <p:extLst>
      <p:ext uri="{BB962C8B-B14F-4D97-AF65-F5344CB8AC3E}">
        <p14:creationId xmlns:p14="http://schemas.microsoft.com/office/powerpoint/2010/main" val="2598180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62B8D0E-B68F-BE7E-C9C7-13B7669E8EA8}"/>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603BCEFE-582F-7708-B48F-400DFD42A85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4C9943F-B4DF-22B3-BBB0-DB46A5A9B911}"/>
              </a:ext>
            </a:extLst>
          </p:cNvPr>
          <p:cNvSpPr>
            <a:spLocks noGrp="1"/>
          </p:cNvSpPr>
          <p:nvPr>
            <p:ph type="dt" sz="half" idx="10"/>
          </p:nvPr>
        </p:nvSpPr>
        <p:spPr/>
        <p:txBody>
          <a:bodyPr/>
          <a:lstStyle/>
          <a:p>
            <a:fld id="{D363BF34-F59A-A942-BC6E-AAA4D5F7C420}" type="datetimeFigureOut">
              <a:rPr lang="it-IT" smtClean="0"/>
              <a:t>25/10/23</a:t>
            </a:fld>
            <a:endParaRPr lang="it-IT"/>
          </a:p>
        </p:txBody>
      </p:sp>
      <p:sp>
        <p:nvSpPr>
          <p:cNvPr id="5" name="Segnaposto piè di pagina 4">
            <a:extLst>
              <a:ext uri="{FF2B5EF4-FFF2-40B4-BE49-F238E27FC236}">
                <a16:creationId xmlns:a16="http://schemas.microsoft.com/office/drawing/2014/main" id="{AECC4DB1-018C-45AC-82F0-4BC155C57C6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AC22134-C754-EF7D-A7B1-AAB9CB867AA7}"/>
              </a:ext>
            </a:extLst>
          </p:cNvPr>
          <p:cNvSpPr>
            <a:spLocks noGrp="1"/>
          </p:cNvSpPr>
          <p:nvPr>
            <p:ph type="sldNum" sz="quarter" idx="12"/>
          </p:nvPr>
        </p:nvSpPr>
        <p:spPr/>
        <p:txBody>
          <a:bodyPr/>
          <a:lstStyle/>
          <a:p>
            <a:fld id="{80533ADC-96BA-5343-BA67-88A5D0234472}" type="slidenum">
              <a:rPr lang="it-IT" smtClean="0"/>
              <a:t>‹N›</a:t>
            </a:fld>
            <a:endParaRPr lang="it-IT"/>
          </a:p>
        </p:txBody>
      </p:sp>
    </p:spTree>
    <p:extLst>
      <p:ext uri="{BB962C8B-B14F-4D97-AF65-F5344CB8AC3E}">
        <p14:creationId xmlns:p14="http://schemas.microsoft.com/office/powerpoint/2010/main" val="2178961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26BE41A8-A352-7CE5-8667-BCC65915C1D3}"/>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23BFE76-5DBD-992C-BC26-13B5BED42097}"/>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8C8E74A-DEBD-F3B1-88FC-E96725382C6D}"/>
              </a:ext>
            </a:extLst>
          </p:cNvPr>
          <p:cNvSpPr>
            <a:spLocks noGrp="1"/>
          </p:cNvSpPr>
          <p:nvPr>
            <p:ph type="dt" sz="half" idx="10"/>
          </p:nvPr>
        </p:nvSpPr>
        <p:spPr/>
        <p:txBody>
          <a:bodyPr/>
          <a:lstStyle/>
          <a:p>
            <a:fld id="{D363BF34-F59A-A942-BC6E-AAA4D5F7C420}" type="datetimeFigureOut">
              <a:rPr lang="it-IT" smtClean="0"/>
              <a:t>25/10/23</a:t>
            </a:fld>
            <a:endParaRPr lang="it-IT"/>
          </a:p>
        </p:txBody>
      </p:sp>
      <p:sp>
        <p:nvSpPr>
          <p:cNvPr id="5" name="Segnaposto piè di pagina 4">
            <a:extLst>
              <a:ext uri="{FF2B5EF4-FFF2-40B4-BE49-F238E27FC236}">
                <a16:creationId xmlns:a16="http://schemas.microsoft.com/office/drawing/2014/main" id="{B2FA3CDC-3789-99F3-CF2E-AB720B941FE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32570CC-15C1-5366-69FE-8B2634EE8A24}"/>
              </a:ext>
            </a:extLst>
          </p:cNvPr>
          <p:cNvSpPr>
            <a:spLocks noGrp="1"/>
          </p:cNvSpPr>
          <p:nvPr>
            <p:ph type="sldNum" sz="quarter" idx="12"/>
          </p:nvPr>
        </p:nvSpPr>
        <p:spPr/>
        <p:txBody>
          <a:bodyPr/>
          <a:lstStyle/>
          <a:p>
            <a:fld id="{80533ADC-96BA-5343-BA67-88A5D0234472}" type="slidenum">
              <a:rPr lang="it-IT" smtClean="0"/>
              <a:t>‹N›</a:t>
            </a:fld>
            <a:endParaRPr lang="it-IT"/>
          </a:p>
        </p:txBody>
      </p:sp>
    </p:spTree>
    <p:extLst>
      <p:ext uri="{BB962C8B-B14F-4D97-AF65-F5344CB8AC3E}">
        <p14:creationId xmlns:p14="http://schemas.microsoft.com/office/powerpoint/2010/main" val="551564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10C356CA-8EE3-7888-3451-462FDA27DF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F6AC244E-EACD-010A-9B44-BD153F4A57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FC1D4FA-1C4A-F971-EAAE-5E5C576FF0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63BF34-F59A-A942-BC6E-AAA4D5F7C420}" type="datetimeFigureOut">
              <a:rPr lang="it-IT" smtClean="0"/>
              <a:t>25/10/23</a:t>
            </a:fld>
            <a:endParaRPr lang="it-IT"/>
          </a:p>
        </p:txBody>
      </p:sp>
      <p:sp>
        <p:nvSpPr>
          <p:cNvPr id="5" name="Segnaposto piè di pagina 4">
            <a:extLst>
              <a:ext uri="{FF2B5EF4-FFF2-40B4-BE49-F238E27FC236}">
                <a16:creationId xmlns:a16="http://schemas.microsoft.com/office/drawing/2014/main" id="{2DF55AC2-FD7C-8147-5D9B-29D312D85C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36AA9485-F171-06C5-1DAD-35AA50DA9F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533ADC-96BA-5343-BA67-88A5D0234472}" type="slidenum">
              <a:rPr lang="it-IT" smtClean="0"/>
              <a:t>‹N›</a:t>
            </a:fld>
            <a:endParaRPr lang="it-IT"/>
          </a:p>
        </p:txBody>
      </p:sp>
    </p:spTree>
    <p:extLst>
      <p:ext uri="{BB962C8B-B14F-4D97-AF65-F5344CB8AC3E}">
        <p14:creationId xmlns:p14="http://schemas.microsoft.com/office/powerpoint/2010/main" val="13480095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8"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3"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3">
            <a:extLst>
              <a:ext uri="{FF2B5EF4-FFF2-40B4-BE49-F238E27FC236}">
                <a16:creationId xmlns:a16="http://schemas.microsoft.com/office/drawing/2014/main" id="{6C77F3CA-3A2B-0657-8DA8-B67DBBD059CD}"/>
              </a:ext>
            </a:extLst>
          </p:cNvPr>
          <p:cNvSpPr>
            <a:spLocks noGrp="1"/>
          </p:cNvSpPr>
          <p:nvPr>
            <p:ph type="title"/>
          </p:nvPr>
        </p:nvSpPr>
        <p:spPr>
          <a:xfrm>
            <a:off x="-3057" y="1567662"/>
            <a:ext cx="3900973" cy="2788354"/>
          </a:xfrm>
        </p:spPr>
        <p:txBody>
          <a:bodyPr anchor="b">
            <a:normAutofit/>
          </a:bodyPr>
          <a:lstStyle/>
          <a:p>
            <a:r>
              <a:rPr lang="it-IT" sz="4000" dirty="0">
                <a:solidFill>
                  <a:schemeClr val="bg2"/>
                </a:solidFill>
                <a:latin typeface="Garamond" panose="02020404030301010803" pitchFamily="18" charset="0"/>
              </a:rPr>
              <a:t>Adeguamento degli statuti di ASD e SSD</a:t>
            </a:r>
          </a:p>
        </p:txBody>
      </p:sp>
      <p:sp>
        <p:nvSpPr>
          <p:cNvPr id="5" name="Segnaposto contenuto 4">
            <a:extLst>
              <a:ext uri="{FF2B5EF4-FFF2-40B4-BE49-F238E27FC236}">
                <a16:creationId xmlns:a16="http://schemas.microsoft.com/office/drawing/2014/main" id="{E030517D-F00E-9E81-96D4-5F650DA6375A}"/>
              </a:ext>
            </a:extLst>
          </p:cNvPr>
          <p:cNvSpPr>
            <a:spLocks noGrp="1"/>
          </p:cNvSpPr>
          <p:nvPr>
            <p:ph idx="1"/>
          </p:nvPr>
        </p:nvSpPr>
        <p:spPr>
          <a:xfrm>
            <a:off x="4810259" y="649480"/>
            <a:ext cx="6555347" cy="5546047"/>
          </a:xfrm>
        </p:spPr>
        <p:txBody>
          <a:bodyPr anchor="ctr">
            <a:normAutofit/>
          </a:bodyPr>
          <a:lstStyle/>
          <a:p>
            <a:pPr marL="0" indent="0">
              <a:buNone/>
            </a:pPr>
            <a:r>
              <a:rPr lang="it-IT" sz="2400">
                <a:latin typeface="Garamond" panose="02020404030301010803" pitchFamily="18" charset="0"/>
              </a:rPr>
              <a:t>Le </a:t>
            </a:r>
            <a:r>
              <a:rPr lang="it-IT" sz="2400" dirty="0">
                <a:latin typeface="Garamond" panose="02020404030301010803" pitchFamily="18" charset="0"/>
              </a:rPr>
              <a:t>modifiche statutarie che coinvolgono Associazioni Sportive Dilettantistiche e Società Sportive Dilettantistiche nell’ambito della Riforma dello Sport, ai sensi di:</a:t>
            </a:r>
          </a:p>
          <a:p>
            <a:pPr marL="0" indent="0">
              <a:buNone/>
            </a:pPr>
            <a:endParaRPr lang="it-IT" sz="2000" dirty="0">
              <a:latin typeface="Garamond" panose="02020404030301010803" pitchFamily="18" charset="0"/>
            </a:endParaRPr>
          </a:p>
          <a:p>
            <a:pPr marL="0" indent="0">
              <a:buNone/>
            </a:pPr>
            <a:endParaRPr lang="it-IT" sz="2000" dirty="0">
              <a:latin typeface="Garamond" panose="02020404030301010803" pitchFamily="18" charset="0"/>
            </a:endParaRPr>
          </a:p>
          <a:p>
            <a:r>
              <a:rPr lang="it-IT" sz="2400" b="1" dirty="0">
                <a:latin typeface="Garamond" panose="02020404030301010803" pitchFamily="18" charset="0"/>
              </a:rPr>
              <a:t>Dlgs 28 Febbraio 2021 n. 36</a:t>
            </a:r>
          </a:p>
          <a:p>
            <a:endParaRPr lang="it-IT" sz="2400" b="1" dirty="0">
              <a:latin typeface="Garamond" panose="02020404030301010803" pitchFamily="18" charset="0"/>
            </a:endParaRPr>
          </a:p>
          <a:p>
            <a:r>
              <a:rPr lang="it-IT" sz="2400" b="1" dirty="0">
                <a:latin typeface="Garamond" panose="02020404030301010803" pitchFamily="18" charset="0"/>
              </a:rPr>
              <a:t>Dlgs 28 Febbraio 2021 n. 39</a:t>
            </a:r>
            <a:endParaRPr lang="it-IT" sz="2000" b="1" dirty="0">
              <a:latin typeface="Garamond" panose="02020404030301010803" pitchFamily="18" charset="0"/>
            </a:endParaRPr>
          </a:p>
          <a:p>
            <a:pPr marL="0" indent="0">
              <a:buNone/>
            </a:pPr>
            <a:endParaRPr lang="it-IT" sz="2400" b="1" dirty="0">
              <a:latin typeface="Garamond" panose="02020404030301010803" pitchFamily="18" charset="0"/>
            </a:endParaRPr>
          </a:p>
        </p:txBody>
      </p:sp>
    </p:spTree>
    <p:extLst>
      <p:ext uri="{BB962C8B-B14F-4D97-AF65-F5344CB8AC3E}">
        <p14:creationId xmlns:p14="http://schemas.microsoft.com/office/powerpoint/2010/main" val="3378644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3">
            <a:extLst>
              <a:ext uri="{FF2B5EF4-FFF2-40B4-BE49-F238E27FC236}">
                <a16:creationId xmlns:a16="http://schemas.microsoft.com/office/drawing/2014/main" id="{EFE1F5E0-8BEF-71C5-EF09-126BB7DFBC4A}"/>
              </a:ext>
            </a:extLst>
          </p:cNvPr>
          <p:cNvSpPr>
            <a:spLocks noGrp="1"/>
          </p:cNvSpPr>
          <p:nvPr>
            <p:ph type="title"/>
          </p:nvPr>
        </p:nvSpPr>
        <p:spPr>
          <a:xfrm>
            <a:off x="1171073" y="1396686"/>
            <a:ext cx="3413805" cy="4064628"/>
          </a:xfrm>
        </p:spPr>
        <p:txBody>
          <a:bodyPr>
            <a:normAutofit/>
          </a:bodyPr>
          <a:lstStyle/>
          <a:p>
            <a:r>
              <a:rPr lang="it-IT" sz="3600" b="1" dirty="0">
                <a:solidFill>
                  <a:srgbClr val="FFFFFF"/>
                </a:solidFill>
                <a:latin typeface="Garamond" panose="02020404030301010803" pitchFamily="18" charset="0"/>
              </a:rPr>
              <a:t>DEFINIZIONI</a:t>
            </a:r>
            <a:br>
              <a:rPr lang="it-IT" dirty="0">
                <a:solidFill>
                  <a:srgbClr val="FFFFFF"/>
                </a:solidFill>
                <a:latin typeface="Garamond" panose="02020404030301010803" pitchFamily="18" charset="0"/>
              </a:rPr>
            </a:br>
            <a:r>
              <a:rPr lang="it-IT" dirty="0">
                <a:solidFill>
                  <a:srgbClr val="FFFFFF"/>
                </a:solidFill>
                <a:latin typeface="Garamond" panose="02020404030301010803" pitchFamily="18" charset="0"/>
              </a:rPr>
              <a:t>(</a:t>
            </a:r>
            <a:r>
              <a:rPr lang="it-IT" sz="2400" dirty="0">
                <a:solidFill>
                  <a:srgbClr val="FFFFFF"/>
                </a:solidFill>
                <a:latin typeface="Garamond" panose="02020404030301010803" pitchFamily="18" charset="0"/>
              </a:rPr>
              <a:t>Art. 2 Dlgs 39/2021)</a:t>
            </a:r>
          </a:p>
        </p:txBody>
      </p:sp>
      <p:sp>
        <p:nvSpPr>
          <p:cNvPr id="30" name="Arc 29">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Segnaposto contenuto 4">
            <a:extLst>
              <a:ext uri="{FF2B5EF4-FFF2-40B4-BE49-F238E27FC236}">
                <a16:creationId xmlns:a16="http://schemas.microsoft.com/office/drawing/2014/main" id="{8928A349-10E9-11D2-FBB4-D6A627B6FE56}"/>
              </a:ext>
            </a:extLst>
          </p:cNvPr>
          <p:cNvSpPr>
            <a:spLocks noGrp="1"/>
          </p:cNvSpPr>
          <p:nvPr>
            <p:ph idx="1"/>
          </p:nvPr>
        </p:nvSpPr>
        <p:spPr>
          <a:xfrm>
            <a:off x="5370152" y="1526032"/>
            <a:ext cx="6818799" cy="4619937"/>
          </a:xfrm>
        </p:spPr>
        <p:txBody>
          <a:bodyPr>
            <a:normAutofit/>
          </a:bodyPr>
          <a:lstStyle/>
          <a:p>
            <a:pPr marL="0" indent="0">
              <a:buNone/>
            </a:pPr>
            <a:r>
              <a:rPr lang="it-IT" b="1" dirty="0">
                <a:solidFill>
                  <a:schemeClr val="tx2"/>
                </a:solidFill>
                <a:latin typeface="Garamond" panose="02020404030301010803" pitchFamily="18" charset="0"/>
              </a:rPr>
              <a:t>Associazioni e Società Sportive Dilettantistiche:</a:t>
            </a:r>
          </a:p>
          <a:p>
            <a:pPr marL="0" indent="0">
              <a:buNone/>
            </a:pPr>
            <a:r>
              <a:rPr lang="it-IT" dirty="0">
                <a:solidFill>
                  <a:schemeClr val="tx2"/>
                </a:solidFill>
                <a:latin typeface="Garamond" panose="02020404030301010803" pitchFamily="18" charset="0"/>
              </a:rPr>
              <a:t>"Soggetto giuridico affiliato ad una Federazione sportiva nazionale, Disciplina sportiva associata o ad un Ente di promozione sportiva anche </a:t>
            </a:r>
            <a:r>
              <a:rPr lang="it-IT" i="1" dirty="0">
                <a:solidFill>
                  <a:schemeClr val="tx2"/>
                </a:solidFill>
                <a:latin typeface="Garamond" panose="02020404030301010803" pitchFamily="18" charset="0"/>
              </a:rPr>
              <a:t>paralimpico</a:t>
            </a:r>
            <a:r>
              <a:rPr lang="it-IT" dirty="0">
                <a:solidFill>
                  <a:schemeClr val="tx2"/>
                </a:solidFill>
                <a:latin typeface="Garamond" panose="02020404030301010803" pitchFamily="18" charset="0"/>
              </a:rPr>
              <a:t> e </a:t>
            </a:r>
            <a:r>
              <a:rPr lang="it-IT" b="1" dirty="0">
                <a:solidFill>
                  <a:schemeClr val="tx2"/>
                </a:solidFill>
                <a:latin typeface="Garamond" panose="02020404030301010803" pitchFamily="18" charset="0"/>
              </a:rPr>
              <a:t>comunque</a:t>
            </a:r>
            <a:r>
              <a:rPr lang="it-IT" dirty="0">
                <a:solidFill>
                  <a:schemeClr val="tx2"/>
                </a:solidFill>
                <a:latin typeface="Garamond" panose="02020404030301010803" pitchFamily="18" charset="0"/>
              </a:rPr>
              <a:t> </a:t>
            </a:r>
            <a:r>
              <a:rPr lang="it-IT" b="1" dirty="0">
                <a:solidFill>
                  <a:schemeClr val="tx2"/>
                </a:solidFill>
                <a:latin typeface="Garamond" panose="02020404030301010803" pitchFamily="18" charset="0"/>
              </a:rPr>
              <a:t>iscritto nel Registro Nazionale delle attività sportive</a:t>
            </a:r>
            <a:r>
              <a:rPr lang="it-IT" dirty="0">
                <a:solidFill>
                  <a:schemeClr val="tx2"/>
                </a:solidFill>
                <a:latin typeface="Garamond" panose="02020404030301010803" pitchFamily="18" charset="0"/>
              </a:rPr>
              <a:t> che svolge, senza scopo di lucro, attività sportiva, </a:t>
            </a:r>
            <a:r>
              <a:rPr lang="it-IT" i="1" dirty="0">
                <a:solidFill>
                  <a:schemeClr val="tx2"/>
                </a:solidFill>
                <a:latin typeface="Garamond" panose="02020404030301010803" pitchFamily="18" charset="0"/>
              </a:rPr>
              <a:t>nonché, </a:t>
            </a:r>
            <a:r>
              <a:rPr lang="it-IT" dirty="0">
                <a:solidFill>
                  <a:schemeClr val="tx2"/>
                </a:solidFill>
                <a:latin typeface="Garamond" panose="02020404030301010803" pitchFamily="18" charset="0"/>
              </a:rPr>
              <a:t>la formazione, la didattica, la preparazione e l’assistenza all’attività sportiva dilettantistica»</a:t>
            </a:r>
          </a:p>
          <a:p>
            <a:pPr marL="0" indent="0">
              <a:buNone/>
            </a:pPr>
            <a:endParaRPr lang="it-IT" sz="2400" dirty="0">
              <a:solidFill>
                <a:schemeClr val="tx2"/>
              </a:solidFill>
              <a:latin typeface="Garamond" panose="02020404030301010803" pitchFamily="18" charset="0"/>
            </a:endParaRPr>
          </a:p>
          <a:p>
            <a:pPr marL="0" indent="0">
              <a:buNone/>
            </a:pPr>
            <a:endParaRPr lang="it-IT" sz="2400" i="1" u="sng" dirty="0">
              <a:solidFill>
                <a:schemeClr val="tx2"/>
              </a:solidFill>
              <a:latin typeface="Garamond" panose="02020404030301010803" pitchFamily="18" charset="0"/>
            </a:endParaRPr>
          </a:p>
          <a:p>
            <a:pPr marL="0" indent="0">
              <a:buNone/>
            </a:pPr>
            <a:endParaRPr lang="it-IT" sz="2400" dirty="0">
              <a:latin typeface="Garamond" panose="02020404030301010803" pitchFamily="18" charset="0"/>
            </a:endParaRPr>
          </a:p>
          <a:p>
            <a:pPr marL="0" indent="0">
              <a:buNone/>
            </a:pPr>
            <a:endParaRPr lang="it-IT" sz="2400" dirty="0">
              <a:latin typeface="Garamond" panose="02020404030301010803" pitchFamily="18" charset="0"/>
            </a:endParaRPr>
          </a:p>
        </p:txBody>
      </p:sp>
    </p:spTree>
    <p:extLst>
      <p:ext uri="{BB962C8B-B14F-4D97-AF65-F5344CB8AC3E}">
        <p14:creationId xmlns:p14="http://schemas.microsoft.com/office/powerpoint/2010/main" val="3579492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olo 1">
            <a:extLst>
              <a:ext uri="{FF2B5EF4-FFF2-40B4-BE49-F238E27FC236}">
                <a16:creationId xmlns:a16="http://schemas.microsoft.com/office/drawing/2014/main" id="{ED18FC1D-0794-7C9D-52EA-70F8EF4FBBF1}"/>
              </a:ext>
            </a:extLst>
          </p:cNvPr>
          <p:cNvSpPr>
            <a:spLocks noGrp="1"/>
          </p:cNvSpPr>
          <p:nvPr>
            <p:ph type="title"/>
          </p:nvPr>
        </p:nvSpPr>
        <p:spPr>
          <a:xfrm>
            <a:off x="1179073" y="400329"/>
            <a:ext cx="9833548" cy="791159"/>
          </a:xfrm>
        </p:spPr>
        <p:txBody>
          <a:bodyPr anchor="b">
            <a:normAutofit/>
          </a:bodyPr>
          <a:lstStyle/>
          <a:p>
            <a:pPr algn="ctr"/>
            <a:r>
              <a:rPr lang="it-IT" sz="3600" b="1" dirty="0">
                <a:solidFill>
                  <a:schemeClr val="accent2"/>
                </a:solidFill>
                <a:latin typeface="Garamond" panose="02020404030301010803" pitchFamily="18" charset="0"/>
              </a:rPr>
              <a:t>Forma Giuridica </a:t>
            </a:r>
          </a:p>
        </p:txBody>
      </p:sp>
      <p:grpSp>
        <p:nvGrpSpPr>
          <p:cNvPr id="12" name="Group 11">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Segnaposto contenuto 2">
            <a:extLst>
              <a:ext uri="{FF2B5EF4-FFF2-40B4-BE49-F238E27FC236}">
                <a16:creationId xmlns:a16="http://schemas.microsoft.com/office/drawing/2014/main" id="{F7047ED4-83A5-C8BC-9FF8-97A4F5EE1A85}"/>
              </a:ext>
            </a:extLst>
          </p:cNvPr>
          <p:cNvSpPr>
            <a:spLocks noGrp="1"/>
          </p:cNvSpPr>
          <p:nvPr>
            <p:ph idx="1"/>
          </p:nvPr>
        </p:nvSpPr>
        <p:spPr>
          <a:xfrm>
            <a:off x="1179073" y="1591815"/>
            <a:ext cx="9833548" cy="4641559"/>
          </a:xfrm>
        </p:spPr>
        <p:txBody>
          <a:bodyPr>
            <a:normAutofit fontScale="92500"/>
          </a:bodyPr>
          <a:lstStyle/>
          <a:p>
            <a:pPr marL="0" indent="0">
              <a:buNone/>
            </a:pPr>
            <a:r>
              <a:rPr lang="it-IT" sz="2400" dirty="0">
                <a:solidFill>
                  <a:schemeClr val="accent1">
                    <a:lumMod val="50000"/>
                  </a:schemeClr>
                </a:solidFill>
                <a:latin typeface="Garamond" panose="02020404030301010803" pitchFamily="18" charset="0"/>
              </a:rPr>
              <a:t>Gli Enti sportivi dilettantistici </a:t>
            </a:r>
            <a:r>
              <a:rPr lang="it-IT" sz="2400" i="1" dirty="0">
                <a:solidFill>
                  <a:schemeClr val="accent1">
                    <a:lumMod val="50000"/>
                  </a:schemeClr>
                </a:solidFill>
                <a:latin typeface="Garamond" panose="02020404030301010803" pitchFamily="18" charset="0"/>
              </a:rPr>
              <a:t>possono costituirsi </a:t>
            </a:r>
            <a:r>
              <a:rPr lang="it-IT" sz="2400" dirty="0">
                <a:solidFill>
                  <a:schemeClr val="accent1">
                    <a:lumMod val="50000"/>
                  </a:schemeClr>
                </a:solidFill>
                <a:latin typeface="Garamond" panose="02020404030301010803" pitchFamily="18" charset="0"/>
              </a:rPr>
              <a:t>in forma di:</a:t>
            </a:r>
          </a:p>
          <a:p>
            <a:pPr marL="514350" indent="-514350">
              <a:buFont typeface="+mj-lt"/>
              <a:buAutoNum type="alphaLcParenR"/>
            </a:pPr>
            <a:r>
              <a:rPr lang="it-IT" b="1" dirty="0">
                <a:solidFill>
                  <a:schemeClr val="accent1">
                    <a:lumMod val="50000"/>
                  </a:schemeClr>
                </a:solidFill>
                <a:latin typeface="Garamond" panose="02020404030301010803" pitchFamily="18" charset="0"/>
              </a:rPr>
              <a:t>Associazione sportiva </a:t>
            </a:r>
            <a:r>
              <a:rPr lang="it-IT" b="1" u="sng" dirty="0">
                <a:solidFill>
                  <a:schemeClr val="accent1">
                    <a:lumMod val="50000"/>
                  </a:schemeClr>
                </a:solidFill>
                <a:latin typeface="Garamond" panose="02020404030301010803" pitchFamily="18" charset="0"/>
              </a:rPr>
              <a:t>priva </a:t>
            </a:r>
            <a:r>
              <a:rPr lang="it-IT" b="1" dirty="0">
                <a:solidFill>
                  <a:schemeClr val="accent1">
                    <a:lumMod val="50000"/>
                  </a:schemeClr>
                </a:solidFill>
                <a:latin typeface="Garamond" panose="02020404030301010803" pitchFamily="18" charset="0"/>
              </a:rPr>
              <a:t>di personalità giuridica (</a:t>
            </a:r>
            <a:r>
              <a:rPr lang="it-IT" sz="2400" b="1" dirty="0">
                <a:solidFill>
                  <a:schemeClr val="accent1">
                    <a:lumMod val="50000"/>
                  </a:schemeClr>
                </a:solidFill>
                <a:latin typeface="Garamond" panose="02020404030301010803" pitchFamily="18" charset="0"/>
              </a:rPr>
              <a:t>artt. 36 </a:t>
            </a:r>
            <a:r>
              <a:rPr lang="it-IT" sz="2400" b="1" dirty="0" err="1">
                <a:solidFill>
                  <a:schemeClr val="accent1">
                    <a:lumMod val="50000"/>
                  </a:schemeClr>
                </a:solidFill>
                <a:latin typeface="Garamond" panose="02020404030301010803" pitchFamily="18" charset="0"/>
              </a:rPr>
              <a:t>ss</a:t>
            </a:r>
            <a:r>
              <a:rPr lang="it-IT" sz="2400" b="1" dirty="0">
                <a:solidFill>
                  <a:schemeClr val="accent1">
                    <a:lumMod val="50000"/>
                  </a:schemeClr>
                </a:solidFill>
                <a:latin typeface="Garamond" panose="02020404030301010803" pitchFamily="18" charset="0"/>
              </a:rPr>
              <a:t> cc</a:t>
            </a:r>
            <a:r>
              <a:rPr lang="it-IT" b="1" dirty="0">
                <a:solidFill>
                  <a:schemeClr val="accent1">
                    <a:lumMod val="50000"/>
                  </a:schemeClr>
                </a:solidFill>
                <a:latin typeface="Garamond" panose="02020404030301010803" pitchFamily="18" charset="0"/>
              </a:rPr>
              <a:t>.);</a:t>
            </a:r>
          </a:p>
          <a:p>
            <a:pPr marL="514350" indent="-514350">
              <a:buFont typeface="+mj-lt"/>
              <a:buAutoNum type="alphaLcParenR"/>
            </a:pPr>
            <a:endParaRPr lang="it-IT" b="1" dirty="0">
              <a:solidFill>
                <a:schemeClr val="accent1">
                  <a:lumMod val="50000"/>
                </a:schemeClr>
              </a:solidFill>
              <a:latin typeface="Garamond" panose="02020404030301010803" pitchFamily="18" charset="0"/>
            </a:endParaRPr>
          </a:p>
          <a:p>
            <a:pPr marL="514350" indent="-514350">
              <a:buFont typeface="+mj-lt"/>
              <a:buAutoNum type="alphaLcParenR"/>
            </a:pPr>
            <a:r>
              <a:rPr lang="it-IT" b="1" dirty="0">
                <a:solidFill>
                  <a:schemeClr val="accent1">
                    <a:lumMod val="50000"/>
                  </a:schemeClr>
                </a:solidFill>
                <a:latin typeface="Garamond" panose="02020404030301010803" pitchFamily="18" charset="0"/>
              </a:rPr>
              <a:t>Associazione sportiva </a:t>
            </a:r>
            <a:r>
              <a:rPr lang="it-IT" b="1" u="sng" dirty="0">
                <a:solidFill>
                  <a:schemeClr val="accent1">
                    <a:lumMod val="50000"/>
                  </a:schemeClr>
                </a:solidFill>
                <a:latin typeface="Garamond" panose="02020404030301010803" pitchFamily="18" charset="0"/>
              </a:rPr>
              <a:t>con</a:t>
            </a:r>
            <a:r>
              <a:rPr lang="it-IT" b="1" dirty="0">
                <a:solidFill>
                  <a:schemeClr val="accent1">
                    <a:lumMod val="50000"/>
                  </a:schemeClr>
                </a:solidFill>
                <a:latin typeface="Garamond" panose="02020404030301010803" pitchFamily="18" charset="0"/>
              </a:rPr>
              <a:t> personalità giuridica di diritto privato;</a:t>
            </a:r>
          </a:p>
          <a:p>
            <a:pPr marL="514350" indent="-514350">
              <a:buFont typeface="+mj-lt"/>
              <a:buAutoNum type="alphaLcParenR"/>
            </a:pPr>
            <a:endParaRPr lang="it-IT" b="1" dirty="0">
              <a:solidFill>
                <a:schemeClr val="accent1">
                  <a:lumMod val="50000"/>
                </a:schemeClr>
              </a:solidFill>
              <a:latin typeface="Garamond" panose="02020404030301010803" pitchFamily="18" charset="0"/>
            </a:endParaRPr>
          </a:p>
          <a:p>
            <a:pPr marL="514350" indent="-514350">
              <a:buFont typeface="+mj-lt"/>
              <a:buAutoNum type="alphaLcParenR"/>
            </a:pPr>
            <a:r>
              <a:rPr lang="it-IT" b="1" dirty="0">
                <a:solidFill>
                  <a:schemeClr val="accent1">
                    <a:lumMod val="50000"/>
                  </a:schemeClr>
                </a:solidFill>
                <a:latin typeface="Garamond" panose="02020404030301010803" pitchFamily="18" charset="0"/>
              </a:rPr>
              <a:t>Società di capitali e cooperative di cui al Libro V del Codice Civile;</a:t>
            </a:r>
          </a:p>
          <a:p>
            <a:pPr marL="514350" indent="-514350">
              <a:buFont typeface="+mj-lt"/>
              <a:buAutoNum type="alphaLcParenR"/>
            </a:pPr>
            <a:endParaRPr lang="it-IT" b="1" dirty="0">
              <a:solidFill>
                <a:schemeClr val="accent1">
                  <a:lumMod val="50000"/>
                </a:schemeClr>
              </a:solidFill>
              <a:latin typeface="Garamond" panose="02020404030301010803" pitchFamily="18" charset="0"/>
            </a:endParaRPr>
          </a:p>
          <a:p>
            <a:pPr marL="514350" indent="-514350">
              <a:buFont typeface="+mj-lt"/>
              <a:buAutoNum type="alphaLcParenR"/>
            </a:pPr>
            <a:r>
              <a:rPr lang="it-IT" b="1" dirty="0">
                <a:solidFill>
                  <a:schemeClr val="accent1">
                    <a:lumMod val="50000"/>
                  </a:schemeClr>
                </a:solidFill>
                <a:latin typeface="Garamond" panose="02020404030301010803" pitchFamily="18" charset="0"/>
              </a:rPr>
              <a:t>Enti del Terzo Settore iscritti nel RUNTS;</a:t>
            </a:r>
          </a:p>
        </p:txBody>
      </p:sp>
      <p:grpSp>
        <p:nvGrpSpPr>
          <p:cNvPr id="18" name="Group 17">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19" name="Freeform: Shape 18">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14035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olo 3">
            <a:extLst>
              <a:ext uri="{FF2B5EF4-FFF2-40B4-BE49-F238E27FC236}">
                <a16:creationId xmlns:a16="http://schemas.microsoft.com/office/drawing/2014/main" id="{38FD2597-799B-A43F-2F7F-F0D1D0C92D0E}"/>
              </a:ext>
            </a:extLst>
          </p:cNvPr>
          <p:cNvSpPr>
            <a:spLocks noGrp="1"/>
          </p:cNvSpPr>
          <p:nvPr>
            <p:ph type="title"/>
          </p:nvPr>
        </p:nvSpPr>
        <p:spPr>
          <a:xfrm>
            <a:off x="819575" y="105366"/>
            <a:ext cx="10515600" cy="971956"/>
          </a:xfrm>
        </p:spPr>
        <p:txBody>
          <a:bodyPr>
            <a:normAutofit fontScale="90000"/>
          </a:bodyPr>
          <a:lstStyle/>
          <a:p>
            <a:pPr algn="ctr"/>
            <a:r>
              <a:rPr lang="it-IT" b="1" dirty="0">
                <a:solidFill>
                  <a:schemeClr val="accent1">
                    <a:lumMod val="50000"/>
                  </a:schemeClr>
                </a:solidFill>
                <a:latin typeface="Garamond" panose="02020404030301010803" pitchFamily="18" charset="0"/>
              </a:rPr>
              <a:t>LE MODIFICHE STATUTARIE: </a:t>
            </a:r>
            <a:br>
              <a:rPr lang="it-IT" b="1" dirty="0">
                <a:solidFill>
                  <a:schemeClr val="accent1">
                    <a:lumMod val="50000"/>
                  </a:schemeClr>
                </a:solidFill>
                <a:latin typeface="Garamond" panose="02020404030301010803" pitchFamily="18" charset="0"/>
              </a:rPr>
            </a:br>
            <a:r>
              <a:rPr lang="it-IT" b="1" dirty="0">
                <a:solidFill>
                  <a:schemeClr val="accent1">
                    <a:lumMod val="50000"/>
                  </a:schemeClr>
                </a:solidFill>
                <a:latin typeface="Garamond" panose="02020404030301010803" pitchFamily="18" charset="0"/>
              </a:rPr>
              <a:t>1) L’OGGETTO SOCIALE</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Segnaposto contenuto 4">
            <a:extLst>
              <a:ext uri="{FF2B5EF4-FFF2-40B4-BE49-F238E27FC236}">
                <a16:creationId xmlns:a16="http://schemas.microsoft.com/office/drawing/2014/main" id="{3A7F5FC6-7C9D-A09D-43F8-2BE7612896B9}"/>
              </a:ext>
            </a:extLst>
          </p:cNvPr>
          <p:cNvSpPr>
            <a:spLocks noGrp="1"/>
          </p:cNvSpPr>
          <p:nvPr>
            <p:ph idx="1"/>
          </p:nvPr>
        </p:nvSpPr>
        <p:spPr>
          <a:xfrm>
            <a:off x="838200" y="1417840"/>
            <a:ext cx="10515600" cy="5099641"/>
          </a:xfrm>
        </p:spPr>
        <p:txBody>
          <a:bodyPr>
            <a:normAutofit/>
          </a:bodyPr>
          <a:lstStyle/>
          <a:p>
            <a:pPr marL="0" indent="0">
              <a:buNone/>
            </a:pPr>
            <a:r>
              <a:rPr lang="it-IT" sz="2000" dirty="0">
                <a:solidFill>
                  <a:schemeClr val="accent1">
                    <a:lumMod val="50000"/>
                  </a:schemeClr>
                </a:solidFill>
                <a:latin typeface="Garamond" panose="02020404030301010803" pitchFamily="18" charset="0"/>
              </a:rPr>
              <a:t>Nell’ambito delle disposizioni riferite all’atto costitutivo e allo Statuto, per i quali è prescritta la </a:t>
            </a:r>
            <a:r>
              <a:rPr lang="it-IT" sz="2000" b="1" dirty="0">
                <a:solidFill>
                  <a:schemeClr val="accent1">
                    <a:lumMod val="50000"/>
                  </a:schemeClr>
                </a:solidFill>
                <a:latin typeface="Garamond" panose="02020404030301010803" pitchFamily="18" charset="0"/>
              </a:rPr>
              <a:t>forma scritta </a:t>
            </a:r>
            <a:r>
              <a:rPr lang="it-IT" sz="2000" dirty="0">
                <a:solidFill>
                  <a:schemeClr val="accent1">
                    <a:lumMod val="50000"/>
                  </a:schemeClr>
                </a:solidFill>
                <a:latin typeface="Garamond" panose="02020404030301010803" pitchFamily="18" charset="0"/>
              </a:rPr>
              <a:t>a pena di invalidità, la Riforma in commento introduce elementi di novità che riguardano la definizione dell’ </a:t>
            </a:r>
            <a:r>
              <a:rPr lang="it-IT" sz="2000" b="1" u="sng" dirty="0">
                <a:solidFill>
                  <a:schemeClr val="accent1">
                    <a:lumMod val="50000"/>
                  </a:schemeClr>
                </a:solidFill>
                <a:latin typeface="Garamond" panose="02020404030301010803" pitchFamily="18" charset="0"/>
              </a:rPr>
              <a:t>OGGETTO SOCIALE</a:t>
            </a:r>
            <a:r>
              <a:rPr lang="it-IT" sz="2000" b="1" dirty="0">
                <a:solidFill>
                  <a:schemeClr val="accent1">
                    <a:lumMod val="50000"/>
                  </a:schemeClr>
                </a:solidFill>
                <a:latin typeface="Garamond" panose="02020404030301010803" pitchFamily="18" charset="0"/>
              </a:rPr>
              <a:t>, </a:t>
            </a:r>
            <a:r>
              <a:rPr lang="it-IT" sz="2000" dirty="0">
                <a:solidFill>
                  <a:schemeClr val="accent1">
                    <a:lumMod val="50000"/>
                  </a:schemeClr>
                </a:solidFill>
                <a:latin typeface="Garamond" panose="02020404030301010803" pitchFamily="18" charset="0"/>
              </a:rPr>
              <a:t>diventando necessario indicare:</a:t>
            </a:r>
            <a:endParaRPr lang="it-IT" sz="2000" b="1" dirty="0">
              <a:solidFill>
                <a:schemeClr val="accent1">
                  <a:lumMod val="50000"/>
                </a:schemeClr>
              </a:solidFill>
              <a:latin typeface="Garamond" panose="02020404030301010803" pitchFamily="18" charset="0"/>
            </a:endParaRPr>
          </a:p>
          <a:p>
            <a:pPr marL="0" indent="0">
              <a:buNone/>
            </a:pPr>
            <a:r>
              <a:rPr lang="it-IT" sz="2000" dirty="0">
                <a:solidFill>
                  <a:schemeClr val="accent1">
                    <a:lumMod val="50000"/>
                  </a:schemeClr>
                </a:solidFill>
                <a:latin typeface="Garamond" panose="02020404030301010803" pitchFamily="18" charset="0"/>
              </a:rPr>
              <a:t>L’esercizio </a:t>
            </a:r>
            <a:r>
              <a:rPr lang="it-IT" sz="2000" b="1" dirty="0">
                <a:solidFill>
                  <a:schemeClr val="accent1">
                    <a:lumMod val="50000"/>
                  </a:schemeClr>
                </a:solidFill>
                <a:latin typeface="Garamond" panose="02020404030301010803" pitchFamily="18" charset="0"/>
              </a:rPr>
              <a:t>in via stabile e principale </a:t>
            </a:r>
            <a:r>
              <a:rPr lang="it-IT" sz="2000" dirty="0">
                <a:solidFill>
                  <a:schemeClr val="accent1">
                    <a:lumMod val="50000"/>
                  </a:schemeClr>
                </a:solidFill>
                <a:latin typeface="Garamond" panose="02020404030301010803" pitchFamily="18" charset="0"/>
              </a:rPr>
              <a:t>dell’organizzazione e gestione di </a:t>
            </a:r>
            <a:r>
              <a:rPr lang="it-IT" sz="2400" b="1" dirty="0">
                <a:solidFill>
                  <a:srgbClr val="C00000"/>
                </a:solidFill>
                <a:latin typeface="Garamond" panose="02020404030301010803" pitchFamily="18" charset="0"/>
              </a:rPr>
              <a:t>ATTIVITÀ SPORTIVE </a:t>
            </a:r>
            <a:r>
              <a:rPr lang="it-IT" sz="2000" dirty="0">
                <a:solidFill>
                  <a:schemeClr val="accent1">
                    <a:lumMod val="50000"/>
                  </a:schemeClr>
                </a:solidFill>
                <a:latin typeface="Garamond" panose="02020404030301010803" pitchFamily="18" charset="0"/>
              </a:rPr>
              <a:t>dilettantistiche;</a:t>
            </a:r>
          </a:p>
          <a:p>
            <a:pPr marL="0" indent="0">
              <a:buNone/>
            </a:pPr>
            <a:r>
              <a:rPr lang="it-IT" sz="2000" dirty="0">
                <a:solidFill>
                  <a:schemeClr val="accent1">
                    <a:lumMod val="50000"/>
                  </a:schemeClr>
                </a:solidFill>
                <a:latin typeface="Garamond" panose="02020404030301010803" pitchFamily="18" charset="0"/>
              </a:rPr>
              <a:t>La circostanza che oltre alle attività sportive intese in senso tecnico, finalizzate alla partecipazione a competizioni approvate dell’organismo di riferimento, l’ente svolga attività di:</a:t>
            </a:r>
          </a:p>
          <a:p>
            <a:pPr marL="514350" indent="-514350">
              <a:buFont typeface="+mj-lt"/>
              <a:buAutoNum type="romanLcPeriod"/>
            </a:pPr>
            <a:r>
              <a:rPr lang="it-IT" sz="2000" b="1" dirty="0">
                <a:solidFill>
                  <a:schemeClr val="accent1">
                    <a:lumMod val="50000"/>
                  </a:schemeClr>
                </a:solidFill>
                <a:latin typeface="Garamond" panose="02020404030301010803" pitchFamily="18" charset="0"/>
              </a:rPr>
              <a:t>Formazione</a:t>
            </a:r>
            <a:r>
              <a:rPr lang="it-IT" sz="2000" dirty="0">
                <a:solidFill>
                  <a:schemeClr val="accent1">
                    <a:lumMod val="50000"/>
                  </a:schemeClr>
                </a:solidFill>
                <a:latin typeface="Garamond" panose="02020404030301010803" pitchFamily="18" charset="0"/>
              </a:rPr>
              <a:t>: si intendono iniziative finalizzate alla formazione e all’ aggiornamento dei tesserati dell’ Organismo che ha affiliato e riconosciuto il sodalizio, inclusa la divulgazione dei valori dello sport quale strumento di miglioramento delle condizioni di vita e di salute, nonché come mezzo di educazione educazione e sviluppo sociale;</a:t>
            </a:r>
            <a:endParaRPr lang="it-IT" sz="2000" b="1" dirty="0">
              <a:solidFill>
                <a:schemeClr val="accent1">
                  <a:lumMod val="50000"/>
                </a:schemeClr>
              </a:solidFill>
              <a:latin typeface="Garamond" panose="02020404030301010803" pitchFamily="18" charset="0"/>
            </a:endParaRPr>
          </a:p>
          <a:p>
            <a:pPr marL="514350" indent="-514350">
              <a:buFont typeface="+mj-lt"/>
              <a:buAutoNum type="romanLcPeriod"/>
            </a:pPr>
            <a:r>
              <a:rPr lang="it-IT" sz="2000" b="1" dirty="0">
                <a:solidFill>
                  <a:schemeClr val="accent1">
                    <a:lumMod val="50000"/>
                  </a:schemeClr>
                </a:solidFill>
                <a:latin typeface="Garamond" panose="02020404030301010803" pitchFamily="18" charset="0"/>
              </a:rPr>
              <a:t>Didattica</a:t>
            </a:r>
            <a:r>
              <a:rPr lang="it-IT" sz="2000" dirty="0">
                <a:solidFill>
                  <a:schemeClr val="accent1">
                    <a:lumMod val="50000"/>
                  </a:schemeClr>
                </a:solidFill>
                <a:latin typeface="Garamond" panose="02020404030301010803" pitchFamily="18" charset="0"/>
              </a:rPr>
              <a:t>: organizzazione o partecipazione a corsi di avviamento allo sport e per la pratica della disciplina coinvolta;</a:t>
            </a:r>
            <a:endParaRPr lang="it-IT" sz="2000" b="1" dirty="0">
              <a:solidFill>
                <a:schemeClr val="accent1">
                  <a:lumMod val="50000"/>
                </a:schemeClr>
              </a:solidFill>
              <a:latin typeface="Garamond" panose="02020404030301010803" pitchFamily="18" charset="0"/>
            </a:endParaRPr>
          </a:p>
          <a:p>
            <a:pPr marL="514350" indent="-514350">
              <a:buFont typeface="+mj-lt"/>
              <a:buAutoNum type="romanLcPeriod"/>
            </a:pPr>
            <a:r>
              <a:rPr lang="it-IT" sz="2000" b="1" dirty="0">
                <a:solidFill>
                  <a:schemeClr val="accent1">
                    <a:lumMod val="50000"/>
                  </a:schemeClr>
                </a:solidFill>
                <a:latin typeface="Garamond" panose="02020404030301010803" pitchFamily="18" charset="0"/>
              </a:rPr>
              <a:t>Preparazione e assistenza all’attività sportiva dilettantistica</a:t>
            </a:r>
            <a:endParaRPr lang="it-IT" sz="2000" dirty="0">
              <a:solidFill>
                <a:schemeClr val="accent1">
                  <a:lumMod val="50000"/>
                </a:schemeClr>
              </a:solidFill>
              <a:latin typeface="Garamond" panose="02020404030301010803" pitchFamily="18" charset="0"/>
            </a:endParaRPr>
          </a:p>
        </p:txBody>
      </p:sp>
    </p:spTree>
    <p:extLst>
      <p:ext uri="{BB962C8B-B14F-4D97-AF65-F5344CB8AC3E}">
        <p14:creationId xmlns:p14="http://schemas.microsoft.com/office/powerpoint/2010/main" val="206350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C47D06-1DAC-B27E-B39B-424F0387E016}"/>
              </a:ext>
            </a:extLst>
          </p:cNvPr>
          <p:cNvSpPr>
            <a:spLocks noGrp="1"/>
          </p:cNvSpPr>
          <p:nvPr>
            <p:ph type="title"/>
          </p:nvPr>
        </p:nvSpPr>
        <p:spPr>
          <a:xfrm>
            <a:off x="838200" y="365125"/>
            <a:ext cx="10515600" cy="6090266"/>
          </a:xfrm>
        </p:spPr>
        <p:txBody>
          <a:bodyPr>
            <a:normAutofit/>
          </a:bodyPr>
          <a:lstStyle/>
          <a:p>
            <a:r>
              <a:rPr lang="it-IT" sz="2400" b="1" dirty="0">
                <a:solidFill>
                  <a:srgbClr val="C00000"/>
                </a:solidFill>
                <a:latin typeface="Garamond" panose="02020404030301010803" pitchFamily="18" charset="0"/>
              </a:rPr>
              <a:t>ATTIVITÀ DIVERSE:</a:t>
            </a:r>
            <a:br>
              <a:rPr lang="it-IT" sz="2400" b="1" dirty="0">
                <a:solidFill>
                  <a:srgbClr val="C00000"/>
                </a:solidFill>
                <a:latin typeface="Garamond" panose="02020404030301010803" pitchFamily="18" charset="0"/>
              </a:rPr>
            </a:br>
            <a:r>
              <a:rPr lang="it-IT" sz="2400" dirty="0">
                <a:solidFill>
                  <a:schemeClr val="accent1">
                    <a:lumMod val="50000"/>
                  </a:schemeClr>
                </a:solidFill>
                <a:latin typeface="Garamond" panose="02020404030301010803" pitchFamily="18" charset="0"/>
              </a:rPr>
              <a:t>Ai sensi dell’art. 9 </a:t>
            </a:r>
            <a:r>
              <a:rPr lang="it-IT" sz="2400" dirty="0" err="1">
                <a:solidFill>
                  <a:schemeClr val="accent1">
                    <a:lumMod val="50000"/>
                  </a:schemeClr>
                </a:solidFill>
                <a:latin typeface="Garamond" panose="02020404030301010803" pitchFamily="18" charset="0"/>
              </a:rPr>
              <a:t>dlgs</a:t>
            </a:r>
            <a:r>
              <a:rPr lang="it-IT" sz="2400" dirty="0">
                <a:solidFill>
                  <a:schemeClr val="accent1">
                    <a:lumMod val="50000"/>
                  </a:schemeClr>
                </a:solidFill>
                <a:latin typeface="Garamond" panose="02020404030301010803" pitchFamily="18" charset="0"/>
              </a:rPr>
              <a:t> 36/2021, le ASD e SSD “possono esercitare attività diverse a condizione che</a:t>
            </a:r>
            <a:r>
              <a:rPr lang="it-IT" sz="2400" b="1" dirty="0">
                <a:solidFill>
                  <a:schemeClr val="accent1">
                    <a:lumMod val="50000"/>
                  </a:schemeClr>
                </a:solidFill>
                <a:latin typeface="Garamond" panose="02020404030301010803" pitchFamily="18" charset="0"/>
              </a:rPr>
              <a:t> l’atto costitutivo o lo Statuto lo consentano </a:t>
            </a:r>
            <a:r>
              <a:rPr lang="it-IT" sz="2400" dirty="0">
                <a:solidFill>
                  <a:schemeClr val="accent1">
                    <a:lumMod val="50000"/>
                  </a:schemeClr>
                </a:solidFill>
                <a:latin typeface="Garamond" panose="02020404030301010803" pitchFamily="18" charset="0"/>
              </a:rPr>
              <a:t>e che abbiano carattere </a:t>
            </a:r>
            <a:r>
              <a:rPr lang="it-IT" sz="2400" b="1" dirty="0">
                <a:solidFill>
                  <a:schemeClr val="accent1">
                    <a:lumMod val="50000"/>
                  </a:schemeClr>
                </a:solidFill>
                <a:latin typeface="Garamond" panose="02020404030301010803" pitchFamily="18" charset="0"/>
              </a:rPr>
              <a:t>secondario e strumentale </a:t>
            </a:r>
            <a:r>
              <a:rPr lang="it-IT" sz="2400" dirty="0">
                <a:solidFill>
                  <a:schemeClr val="accent1">
                    <a:lumMod val="50000"/>
                  </a:schemeClr>
                </a:solidFill>
                <a:latin typeface="Garamond" panose="02020404030301010803" pitchFamily="18" charset="0"/>
              </a:rPr>
              <a:t>rispetto alle attività istituzionali‘‘</a:t>
            </a:r>
            <a:br>
              <a:rPr lang="it-IT" sz="2400" dirty="0">
                <a:solidFill>
                  <a:schemeClr val="accent1">
                    <a:lumMod val="50000"/>
                  </a:schemeClr>
                </a:solidFill>
                <a:latin typeface="Garamond" panose="02020404030301010803" pitchFamily="18" charset="0"/>
              </a:rPr>
            </a:br>
            <a:r>
              <a:rPr lang="it-IT" sz="2400" dirty="0">
                <a:solidFill>
                  <a:schemeClr val="accent1">
                    <a:lumMod val="50000"/>
                  </a:schemeClr>
                </a:solidFill>
                <a:latin typeface="Garamond" panose="02020404030301010803" pitchFamily="18" charset="0"/>
              </a:rPr>
              <a:t>In analogia con quanto previsto in materia di ETS (D.M. Lavoro n. 107/2021), si introducono criteri e soglie di ricavi, volti a circoscrivere lo svolgimento di dette attività rispetto al patrimonio complessivo. Il mancato rispetto di tali criteri, </a:t>
            </a:r>
            <a:r>
              <a:rPr lang="it-IT" sz="2400" b="1" dirty="0">
                <a:solidFill>
                  <a:schemeClr val="accent1">
                    <a:lumMod val="50000"/>
                  </a:schemeClr>
                </a:solidFill>
                <a:latin typeface="Garamond" panose="02020404030301010803" pitchFamily="18" charset="0"/>
              </a:rPr>
              <a:t>per</a:t>
            </a:r>
            <a:r>
              <a:rPr lang="it-IT" sz="2400" dirty="0">
                <a:solidFill>
                  <a:schemeClr val="accent1">
                    <a:lumMod val="50000"/>
                  </a:schemeClr>
                </a:solidFill>
                <a:latin typeface="Garamond" panose="02020404030301010803" pitchFamily="18" charset="0"/>
              </a:rPr>
              <a:t> </a:t>
            </a:r>
            <a:r>
              <a:rPr lang="it-IT" sz="2400" b="1" dirty="0">
                <a:solidFill>
                  <a:schemeClr val="accent1">
                    <a:lumMod val="50000"/>
                  </a:schemeClr>
                </a:solidFill>
                <a:latin typeface="Garamond" panose="02020404030301010803" pitchFamily="18" charset="0"/>
              </a:rPr>
              <a:t>due esercizi consecutivi</a:t>
            </a:r>
            <a:r>
              <a:rPr lang="it-IT" sz="2400" dirty="0">
                <a:solidFill>
                  <a:schemeClr val="accent1">
                    <a:lumMod val="50000"/>
                  </a:schemeClr>
                </a:solidFill>
                <a:latin typeface="Garamond" panose="02020404030301010803" pitchFamily="18" charset="0"/>
              </a:rPr>
              <a:t>, comporta la</a:t>
            </a:r>
            <a:r>
              <a:rPr lang="it-IT" sz="2400" b="1" dirty="0">
                <a:solidFill>
                  <a:schemeClr val="accent1">
                    <a:lumMod val="50000"/>
                  </a:schemeClr>
                </a:solidFill>
                <a:latin typeface="Garamond" panose="02020404030301010803" pitchFamily="18" charset="0"/>
              </a:rPr>
              <a:t> cancellazione d’ufficio</a:t>
            </a:r>
            <a:r>
              <a:rPr lang="it-IT" sz="2400" dirty="0">
                <a:solidFill>
                  <a:schemeClr val="accent1">
                    <a:lumMod val="50000"/>
                  </a:schemeClr>
                </a:solidFill>
                <a:latin typeface="Garamond" panose="02020404030301010803" pitchFamily="18" charset="0"/>
              </a:rPr>
              <a:t> dal Registro.</a:t>
            </a:r>
            <a:br>
              <a:rPr lang="it-IT" sz="2400" dirty="0">
                <a:solidFill>
                  <a:schemeClr val="accent1">
                    <a:lumMod val="50000"/>
                  </a:schemeClr>
                </a:solidFill>
                <a:latin typeface="Garamond" panose="02020404030301010803" pitchFamily="18" charset="0"/>
              </a:rPr>
            </a:br>
            <a:br>
              <a:rPr lang="it-IT" sz="2400" dirty="0">
                <a:solidFill>
                  <a:schemeClr val="accent1">
                    <a:lumMod val="50000"/>
                  </a:schemeClr>
                </a:solidFill>
                <a:latin typeface="Garamond" panose="02020404030301010803" pitchFamily="18" charset="0"/>
              </a:rPr>
            </a:br>
            <a:r>
              <a:rPr lang="it-IT" sz="2400" dirty="0">
                <a:solidFill>
                  <a:schemeClr val="accent1">
                    <a:lumMod val="50000"/>
                  </a:schemeClr>
                </a:solidFill>
                <a:latin typeface="Garamond" panose="02020404030301010803" pitchFamily="18" charset="0"/>
              </a:rPr>
              <a:t>È opportuno precisare che i proventi derivanti da rapporti di </a:t>
            </a:r>
            <a:r>
              <a:rPr lang="it-IT" sz="2400" b="1" dirty="0">
                <a:solidFill>
                  <a:schemeClr val="accent2"/>
                </a:solidFill>
                <a:latin typeface="Garamond" panose="02020404030301010803" pitchFamily="18" charset="0"/>
              </a:rPr>
              <a:t>sponsorizzazione</a:t>
            </a:r>
            <a:r>
              <a:rPr lang="it-IT" sz="2400" dirty="0">
                <a:solidFill>
                  <a:schemeClr val="accent2"/>
                </a:solidFill>
                <a:latin typeface="Garamond" panose="02020404030301010803" pitchFamily="18" charset="0"/>
              </a:rPr>
              <a:t>, </a:t>
            </a:r>
            <a:r>
              <a:rPr lang="it-IT" sz="2400" b="1" dirty="0">
                <a:solidFill>
                  <a:schemeClr val="accent2"/>
                </a:solidFill>
                <a:latin typeface="Garamond" panose="02020404030301010803" pitchFamily="18" charset="0"/>
              </a:rPr>
              <a:t>promo pubblicitari</a:t>
            </a:r>
            <a:r>
              <a:rPr lang="it-IT" sz="2400" dirty="0">
                <a:solidFill>
                  <a:schemeClr val="accent2"/>
                </a:solidFill>
                <a:latin typeface="Garamond" panose="02020404030301010803" pitchFamily="18" charset="0"/>
              </a:rPr>
              <a:t>, </a:t>
            </a:r>
            <a:r>
              <a:rPr lang="it-IT" sz="2400" b="1" dirty="0">
                <a:solidFill>
                  <a:schemeClr val="accent2"/>
                </a:solidFill>
                <a:latin typeface="Garamond" panose="02020404030301010803" pitchFamily="18" charset="0"/>
              </a:rPr>
              <a:t>cessione di diritti e indennità legate alla formazione degli atleti</a:t>
            </a:r>
            <a:r>
              <a:rPr lang="it-IT" sz="2400" dirty="0">
                <a:solidFill>
                  <a:schemeClr val="accent1">
                    <a:lumMod val="50000"/>
                  </a:schemeClr>
                </a:solidFill>
                <a:latin typeface="Garamond" panose="02020404030301010803" pitchFamily="18" charset="0"/>
              </a:rPr>
              <a:t>, nonché dalla gestione di impianti e strutture sportive, sono </a:t>
            </a:r>
            <a:r>
              <a:rPr lang="it-IT" sz="2400" b="1" i="1" dirty="0">
                <a:solidFill>
                  <a:schemeClr val="accent1">
                    <a:lumMod val="50000"/>
                  </a:schemeClr>
                </a:solidFill>
                <a:latin typeface="Garamond" panose="02020404030301010803" pitchFamily="18" charset="0"/>
              </a:rPr>
              <a:t>esclusi dal computo delle attività diverse.</a:t>
            </a:r>
            <a:endParaRPr lang="it-IT" sz="2400" dirty="0">
              <a:solidFill>
                <a:srgbClr val="C00000"/>
              </a:solidFill>
              <a:latin typeface="Garamond" panose="02020404030301010803" pitchFamily="18" charset="0"/>
            </a:endParaRPr>
          </a:p>
        </p:txBody>
      </p:sp>
    </p:spTree>
    <p:extLst>
      <p:ext uri="{BB962C8B-B14F-4D97-AF65-F5344CB8AC3E}">
        <p14:creationId xmlns:p14="http://schemas.microsoft.com/office/powerpoint/2010/main" val="1517142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4A6836E-C603-43CB-9DA7-89D8E3FA3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296007DD-F9BF-4F0F-B8C6-C514B28419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4" name="Titolo 3">
            <a:extLst>
              <a:ext uri="{FF2B5EF4-FFF2-40B4-BE49-F238E27FC236}">
                <a16:creationId xmlns:a16="http://schemas.microsoft.com/office/drawing/2014/main" id="{E740A000-C0E5-6790-ED46-A40DFCB87994}"/>
              </a:ext>
            </a:extLst>
          </p:cNvPr>
          <p:cNvSpPr>
            <a:spLocks noGrp="1"/>
          </p:cNvSpPr>
          <p:nvPr>
            <p:ph type="title"/>
          </p:nvPr>
        </p:nvSpPr>
        <p:spPr>
          <a:xfrm>
            <a:off x="628981" y="0"/>
            <a:ext cx="10684151" cy="5889527"/>
          </a:xfrm>
        </p:spPr>
        <p:txBody>
          <a:bodyPr vert="horz" lIns="91440" tIns="45720" rIns="91440" bIns="45720" rtlCol="0" anchor="b">
            <a:normAutofit fontScale="90000"/>
          </a:bodyPr>
          <a:lstStyle/>
          <a:p>
            <a:r>
              <a:rPr lang="en-US" sz="2600" kern="1200" dirty="0">
                <a:solidFill>
                  <a:schemeClr val="accent1">
                    <a:lumMod val="50000"/>
                  </a:schemeClr>
                </a:solidFill>
                <a:latin typeface="Garamond" panose="02020404030301010803" pitchFamily="18" charset="0"/>
              </a:rPr>
              <a:t>Lo </a:t>
            </a:r>
            <a:r>
              <a:rPr lang="en-US" sz="2600" kern="1200" dirty="0" err="1">
                <a:solidFill>
                  <a:schemeClr val="accent1">
                    <a:lumMod val="50000"/>
                  </a:schemeClr>
                </a:solidFill>
                <a:latin typeface="Garamond" panose="02020404030301010803" pitchFamily="18" charset="0"/>
              </a:rPr>
              <a:t>Statuto</a:t>
            </a:r>
            <a:r>
              <a:rPr lang="en-US" sz="2600" kern="1200" dirty="0">
                <a:solidFill>
                  <a:schemeClr val="accent1">
                    <a:lumMod val="50000"/>
                  </a:schemeClr>
                </a:solidFill>
                <a:latin typeface="Garamond" panose="02020404030301010803" pitchFamily="18" charset="0"/>
              </a:rPr>
              <a:t> </a:t>
            </a:r>
            <a:r>
              <a:rPr lang="en-US" sz="2600" kern="1200" dirty="0" err="1">
                <a:solidFill>
                  <a:schemeClr val="accent1">
                    <a:lumMod val="50000"/>
                  </a:schemeClr>
                </a:solidFill>
                <a:latin typeface="Garamond" panose="02020404030301010803" pitchFamily="18" charset="0"/>
              </a:rPr>
              <a:t>potrebbe</a:t>
            </a:r>
            <a:r>
              <a:rPr lang="en-US" sz="2600" kern="1200" dirty="0">
                <a:solidFill>
                  <a:schemeClr val="accent1">
                    <a:lumMod val="50000"/>
                  </a:schemeClr>
                </a:solidFill>
                <a:latin typeface="Garamond" panose="02020404030301010803" pitchFamily="18" charset="0"/>
              </a:rPr>
              <a:t>, </a:t>
            </a:r>
            <a:r>
              <a:rPr lang="en-US" sz="2600" kern="1200" dirty="0" err="1">
                <a:solidFill>
                  <a:schemeClr val="accent1">
                    <a:lumMod val="50000"/>
                  </a:schemeClr>
                </a:solidFill>
                <a:latin typeface="Garamond" panose="02020404030301010803" pitchFamily="18" charset="0"/>
              </a:rPr>
              <a:t>pertanto</a:t>
            </a:r>
            <a:r>
              <a:rPr lang="en-US" sz="2600" kern="1200" dirty="0">
                <a:solidFill>
                  <a:schemeClr val="accent1">
                    <a:lumMod val="50000"/>
                  </a:schemeClr>
                </a:solidFill>
                <a:latin typeface="Garamond" panose="02020404030301010803" pitchFamily="18" charset="0"/>
              </a:rPr>
              <a:t>, </a:t>
            </a:r>
            <a:r>
              <a:rPr lang="en-US" sz="2600" kern="1200" dirty="0" err="1">
                <a:solidFill>
                  <a:schemeClr val="accent1">
                    <a:lumMod val="50000"/>
                  </a:schemeClr>
                </a:solidFill>
                <a:latin typeface="Garamond" panose="02020404030301010803" pitchFamily="18" charset="0"/>
              </a:rPr>
              <a:t>implementare</a:t>
            </a:r>
            <a:r>
              <a:rPr lang="en-US" sz="2600" kern="1200" dirty="0">
                <a:solidFill>
                  <a:schemeClr val="accent1">
                    <a:lumMod val="50000"/>
                  </a:schemeClr>
                </a:solidFill>
                <a:latin typeface="Garamond" panose="02020404030301010803" pitchFamily="18" charset="0"/>
              </a:rPr>
              <a:t> </a:t>
            </a:r>
            <a:r>
              <a:rPr lang="en-US" sz="2600" kern="1200" dirty="0" err="1">
                <a:solidFill>
                  <a:schemeClr val="accent1">
                    <a:lumMod val="50000"/>
                  </a:schemeClr>
                </a:solidFill>
                <a:latin typeface="Garamond" panose="02020404030301010803" pitchFamily="18" charset="0"/>
              </a:rPr>
              <a:t>una</a:t>
            </a:r>
            <a:r>
              <a:rPr lang="en-US" sz="2600" kern="1200" dirty="0">
                <a:solidFill>
                  <a:schemeClr val="accent1">
                    <a:lumMod val="50000"/>
                  </a:schemeClr>
                </a:solidFill>
                <a:latin typeface="Garamond" panose="02020404030301010803" pitchFamily="18" charset="0"/>
              </a:rPr>
              <a:t> </a:t>
            </a:r>
            <a:r>
              <a:rPr lang="en-US" sz="2600" b="1" i="1" kern="1200" dirty="0" err="1">
                <a:solidFill>
                  <a:schemeClr val="accent1">
                    <a:lumMod val="50000"/>
                  </a:schemeClr>
                </a:solidFill>
                <a:latin typeface="Garamond" panose="02020404030301010803" pitchFamily="18" charset="0"/>
              </a:rPr>
              <a:t>clausola</a:t>
            </a:r>
            <a:r>
              <a:rPr lang="en-US" sz="2600" b="1" i="1" kern="1200" dirty="0">
                <a:solidFill>
                  <a:schemeClr val="accent1">
                    <a:lumMod val="50000"/>
                  </a:schemeClr>
                </a:solidFill>
                <a:latin typeface="Garamond" panose="02020404030301010803" pitchFamily="18" charset="0"/>
              </a:rPr>
              <a:t> </a:t>
            </a:r>
            <a:r>
              <a:rPr lang="en-US" sz="2600" kern="1200" dirty="0">
                <a:solidFill>
                  <a:schemeClr val="accent1">
                    <a:lumMod val="50000"/>
                  </a:schemeClr>
                </a:solidFill>
                <a:latin typeface="Garamond" panose="02020404030301010803" pitchFamily="18" charset="0"/>
              </a:rPr>
              <a:t>del </a:t>
            </a:r>
            <a:r>
              <a:rPr lang="en-US" sz="2600" kern="1200" dirty="0" err="1">
                <a:solidFill>
                  <a:schemeClr val="accent1">
                    <a:lumMod val="50000"/>
                  </a:schemeClr>
                </a:solidFill>
                <a:latin typeface="Garamond" panose="02020404030301010803" pitchFamily="18" charset="0"/>
              </a:rPr>
              <a:t>seguente</a:t>
            </a:r>
            <a:r>
              <a:rPr lang="en-US" sz="2600" kern="1200" dirty="0">
                <a:solidFill>
                  <a:schemeClr val="accent1">
                    <a:lumMod val="50000"/>
                  </a:schemeClr>
                </a:solidFill>
                <a:latin typeface="Garamond" panose="02020404030301010803" pitchFamily="18" charset="0"/>
              </a:rPr>
              <a:t> </a:t>
            </a:r>
            <a:r>
              <a:rPr lang="en-US" sz="2600" kern="1200" dirty="0" err="1">
                <a:solidFill>
                  <a:schemeClr val="accent1">
                    <a:lumMod val="50000"/>
                  </a:schemeClr>
                </a:solidFill>
                <a:latin typeface="Garamond" panose="02020404030301010803" pitchFamily="18" charset="0"/>
              </a:rPr>
              <a:t>tenore</a:t>
            </a:r>
            <a:r>
              <a:rPr lang="en-US" sz="2600" kern="1200" dirty="0">
                <a:solidFill>
                  <a:schemeClr val="accent1">
                    <a:lumMod val="50000"/>
                  </a:schemeClr>
                </a:solidFill>
                <a:latin typeface="Garamond" panose="02020404030301010803" pitchFamily="18" charset="0"/>
              </a:rPr>
              <a:t> </a:t>
            </a:r>
            <a:r>
              <a:rPr lang="en-US" sz="2600" kern="1200" dirty="0" err="1">
                <a:solidFill>
                  <a:schemeClr val="accent1">
                    <a:lumMod val="50000"/>
                  </a:schemeClr>
                </a:solidFill>
                <a:latin typeface="Garamond" panose="02020404030301010803" pitchFamily="18" charset="0"/>
              </a:rPr>
              <a:t>letterale</a:t>
            </a:r>
            <a:r>
              <a:rPr lang="en-US" sz="2600" kern="1200" dirty="0">
                <a:solidFill>
                  <a:schemeClr val="accent1">
                    <a:lumMod val="50000"/>
                  </a:schemeClr>
                </a:solidFill>
                <a:latin typeface="Garamond" panose="02020404030301010803" pitchFamily="18" charset="0"/>
              </a:rPr>
              <a:t>:</a:t>
            </a:r>
            <a:br>
              <a:rPr lang="en-US" sz="2800" kern="1200" dirty="0">
                <a:solidFill>
                  <a:schemeClr val="accent1">
                    <a:lumMod val="50000"/>
                  </a:schemeClr>
                </a:solidFill>
                <a:latin typeface="Garamond" panose="02020404030301010803" pitchFamily="18" charset="0"/>
              </a:rPr>
            </a:br>
            <a:br>
              <a:rPr lang="en-US" sz="2800" kern="1200" dirty="0">
                <a:solidFill>
                  <a:schemeClr val="accent1">
                    <a:lumMod val="50000"/>
                  </a:schemeClr>
                </a:solidFill>
                <a:latin typeface="Garamond" panose="02020404030301010803" pitchFamily="18" charset="0"/>
              </a:rPr>
            </a:br>
            <a:r>
              <a:rPr lang="en-US" sz="3200" i="1" kern="1200" dirty="0">
                <a:solidFill>
                  <a:schemeClr val="accent1">
                    <a:lumMod val="50000"/>
                  </a:schemeClr>
                </a:solidFill>
                <a:latin typeface="Garamond" panose="02020404030301010803" pitchFamily="18" charset="0"/>
              </a:rPr>
              <a:t>“Il </a:t>
            </a:r>
            <a:r>
              <a:rPr lang="en-US" sz="3200" i="1" kern="1200" dirty="0" err="1">
                <a:solidFill>
                  <a:schemeClr val="accent1">
                    <a:lumMod val="50000"/>
                  </a:schemeClr>
                </a:solidFill>
                <a:latin typeface="Garamond" panose="02020404030301010803" pitchFamily="18" charset="0"/>
              </a:rPr>
              <a:t>sodalizio</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sportivo</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esercita</a:t>
            </a:r>
            <a:r>
              <a:rPr lang="en-US" sz="3200" i="1" kern="1200" dirty="0">
                <a:solidFill>
                  <a:schemeClr val="accent1">
                    <a:lumMod val="50000"/>
                  </a:schemeClr>
                </a:solidFill>
                <a:latin typeface="Garamond" panose="02020404030301010803" pitchFamily="18" charset="0"/>
              </a:rPr>
              <a:t>, in via </a:t>
            </a:r>
            <a:r>
              <a:rPr lang="en-US" sz="3200" b="1" i="1" kern="1200" dirty="0">
                <a:solidFill>
                  <a:schemeClr val="accent1">
                    <a:lumMod val="50000"/>
                  </a:schemeClr>
                </a:solidFill>
                <a:latin typeface="Garamond" panose="02020404030301010803" pitchFamily="18" charset="0"/>
              </a:rPr>
              <a:t>stabile e </a:t>
            </a:r>
            <a:r>
              <a:rPr lang="en-US" sz="3200" b="1" i="1" kern="1200" dirty="0" err="1">
                <a:solidFill>
                  <a:schemeClr val="accent1">
                    <a:lumMod val="50000"/>
                  </a:schemeClr>
                </a:solidFill>
                <a:latin typeface="Garamond" panose="02020404030301010803" pitchFamily="18" charset="0"/>
              </a:rPr>
              <a:t>principale</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l’organizzazione</a:t>
            </a:r>
            <a:r>
              <a:rPr lang="en-US" sz="3200" i="1" kern="1200" dirty="0">
                <a:solidFill>
                  <a:schemeClr val="accent1">
                    <a:lumMod val="50000"/>
                  </a:schemeClr>
                </a:solidFill>
                <a:latin typeface="Garamond" panose="02020404030301010803" pitchFamily="18" charset="0"/>
              </a:rPr>
              <a:t> e la </a:t>
            </a:r>
            <a:r>
              <a:rPr lang="en-US" sz="3200" i="1" kern="1200" dirty="0" err="1">
                <a:solidFill>
                  <a:schemeClr val="accent1">
                    <a:lumMod val="50000"/>
                  </a:schemeClr>
                </a:solidFill>
                <a:latin typeface="Garamond" panose="02020404030301010803" pitchFamily="18" charset="0"/>
              </a:rPr>
              <a:t>gestione</a:t>
            </a:r>
            <a:r>
              <a:rPr lang="en-US" sz="3200" i="1" kern="1200" dirty="0">
                <a:solidFill>
                  <a:schemeClr val="accent1">
                    <a:lumMod val="50000"/>
                  </a:schemeClr>
                </a:solidFill>
                <a:latin typeface="Garamond" panose="02020404030301010803" pitchFamily="18" charset="0"/>
              </a:rPr>
              <a:t> di </a:t>
            </a:r>
            <a:r>
              <a:rPr lang="en-US" sz="3200" i="1" kern="1200" dirty="0" err="1">
                <a:solidFill>
                  <a:schemeClr val="accent1">
                    <a:lumMod val="50000"/>
                  </a:schemeClr>
                </a:solidFill>
                <a:latin typeface="Garamond" panose="02020404030301010803" pitchFamily="18" charset="0"/>
              </a:rPr>
              <a:t>attvità</a:t>
            </a:r>
            <a:r>
              <a:rPr lang="en-US" sz="3200" i="1" kern="1200" dirty="0">
                <a:solidFill>
                  <a:schemeClr val="accent1">
                    <a:lumMod val="50000"/>
                  </a:schemeClr>
                </a:solidFill>
                <a:latin typeface="Garamond" panose="02020404030301010803" pitchFamily="18" charset="0"/>
              </a:rPr>
              <a:t> sportive </a:t>
            </a:r>
            <a:r>
              <a:rPr lang="en-US" sz="3200" i="1" kern="1200" dirty="0" err="1">
                <a:solidFill>
                  <a:schemeClr val="accent1">
                    <a:lumMod val="50000"/>
                  </a:schemeClr>
                </a:solidFill>
                <a:latin typeface="Garamond" panose="02020404030301010803" pitchFamily="18" charset="0"/>
              </a:rPr>
              <a:t>dilettantistiche</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ivi</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compresa</a:t>
            </a:r>
            <a:r>
              <a:rPr lang="en-US" sz="3200" i="1" kern="1200" dirty="0">
                <a:solidFill>
                  <a:schemeClr val="accent1">
                    <a:lumMod val="50000"/>
                  </a:schemeClr>
                </a:solidFill>
                <a:latin typeface="Garamond" panose="02020404030301010803" pitchFamily="18" charset="0"/>
              </a:rPr>
              <a:t> la </a:t>
            </a:r>
            <a:r>
              <a:rPr lang="en-US" sz="3200" i="1" kern="1200" dirty="0" err="1">
                <a:solidFill>
                  <a:schemeClr val="accent1">
                    <a:lumMod val="50000"/>
                  </a:schemeClr>
                </a:solidFill>
                <a:latin typeface="Garamond" panose="02020404030301010803" pitchFamily="18" charset="0"/>
              </a:rPr>
              <a:t>formazione</a:t>
            </a:r>
            <a:r>
              <a:rPr lang="en-US" sz="3200" i="1" kern="1200" dirty="0">
                <a:solidFill>
                  <a:schemeClr val="accent1">
                    <a:lumMod val="50000"/>
                  </a:schemeClr>
                </a:solidFill>
                <a:latin typeface="Garamond" panose="02020404030301010803" pitchFamily="18" charset="0"/>
              </a:rPr>
              <a:t>, la </a:t>
            </a:r>
            <a:r>
              <a:rPr lang="en-US" sz="3200" i="1" kern="1200" dirty="0" err="1">
                <a:solidFill>
                  <a:schemeClr val="accent1">
                    <a:lumMod val="50000"/>
                  </a:schemeClr>
                </a:solidFill>
                <a:latin typeface="Garamond" panose="02020404030301010803" pitchFamily="18" charset="0"/>
              </a:rPr>
              <a:t>didattica</a:t>
            </a:r>
            <a:r>
              <a:rPr lang="en-US" sz="3200" i="1" kern="1200" dirty="0">
                <a:solidFill>
                  <a:schemeClr val="accent1">
                    <a:lumMod val="50000"/>
                  </a:schemeClr>
                </a:solidFill>
                <a:latin typeface="Garamond" panose="02020404030301010803" pitchFamily="18" charset="0"/>
              </a:rPr>
              <a:t>, la </a:t>
            </a:r>
            <a:r>
              <a:rPr lang="en-US" sz="3200" i="1" kern="1200" dirty="0" err="1">
                <a:solidFill>
                  <a:schemeClr val="accent1">
                    <a:lumMod val="50000"/>
                  </a:schemeClr>
                </a:solidFill>
                <a:latin typeface="Garamond" panose="02020404030301010803" pitchFamily="18" charset="0"/>
              </a:rPr>
              <a:t>preparazione</a:t>
            </a:r>
            <a:r>
              <a:rPr lang="en-US" sz="3200" i="1" kern="1200" dirty="0">
                <a:solidFill>
                  <a:schemeClr val="accent1">
                    <a:lumMod val="50000"/>
                  </a:schemeClr>
                </a:solidFill>
                <a:latin typeface="Garamond" panose="02020404030301010803" pitchFamily="18" charset="0"/>
              </a:rPr>
              <a:t> e </a:t>
            </a:r>
            <a:r>
              <a:rPr lang="en-US" sz="3200" i="1" kern="1200" dirty="0" err="1">
                <a:solidFill>
                  <a:schemeClr val="accent1">
                    <a:lumMod val="50000"/>
                  </a:schemeClr>
                </a:solidFill>
                <a:latin typeface="Garamond" panose="02020404030301010803" pitchFamily="18" charset="0"/>
              </a:rPr>
              <a:t>l’assistenza</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all’attività</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sportiva</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dilettantistica</a:t>
            </a:r>
            <a:r>
              <a:rPr lang="en-US" sz="3200" i="1" kern="1200" dirty="0">
                <a:solidFill>
                  <a:schemeClr val="accent1">
                    <a:lumMod val="50000"/>
                  </a:schemeClr>
                </a:solidFill>
                <a:latin typeface="Garamond" panose="02020404030301010803" pitchFamily="18" charset="0"/>
              </a:rPr>
              <a:t>, con </a:t>
            </a:r>
            <a:r>
              <a:rPr lang="en-US" sz="3200" i="1" kern="1200" dirty="0" err="1">
                <a:solidFill>
                  <a:schemeClr val="accent1">
                    <a:lumMod val="50000"/>
                  </a:schemeClr>
                </a:solidFill>
                <a:latin typeface="Garamond" panose="02020404030301010803" pitchFamily="18" charset="0"/>
              </a:rPr>
              <a:t>particolare</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riferimento</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alla</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disciplina</a:t>
            </a:r>
            <a:r>
              <a:rPr lang="en-US" sz="3200" i="1" kern="1200" dirty="0">
                <a:solidFill>
                  <a:schemeClr val="accent1">
                    <a:lumMod val="50000"/>
                  </a:schemeClr>
                </a:solidFill>
                <a:latin typeface="Garamond" panose="02020404030301010803" pitchFamily="18" charset="0"/>
              </a:rPr>
              <a:t> del………..</a:t>
            </a:r>
            <a:r>
              <a:rPr lang="en-US" sz="3200" i="1" kern="1200" dirty="0" err="1">
                <a:solidFill>
                  <a:schemeClr val="accent1">
                    <a:lumMod val="50000"/>
                  </a:schemeClr>
                </a:solidFill>
                <a:latin typeface="Garamond" panose="02020404030301010803" pitchFamily="18" charset="0"/>
              </a:rPr>
              <a:t>riconosciuta</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dall’ordinamento</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giuridico</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italiano</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nonchè</a:t>
            </a:r>
            <a:r>
              <a:rPr lang="en-US" sz="3200" i="1" kern="1200" dirty="0">
                <a:solidFill>
                  <a:schemeClr val="accent1">
                    <a:lumMod val="50000"/>
                  </a:schemeClr>
                </a:solidFill>
                <a:latin typeface="Garamond" panose="02020404030301010803" pitchFamily="18" charset="0"/>
              </a:rPr>
              <a:t> </a:t>
            </a:r>
            <a:r>
              <a:rPr lang="en-US" sz="3200" b="1" i="1" kern="1200" dirty="0" err="1">
                <a:solidFill>
                  <a:schemeClr val="accent1">
                    <a:lumMod val="50000"/>
                  </a:schemeClr>
                </a:solidFill>
                <a:latin typeface="Garamond" panose="02020404030301010803" pitchFamily="18" charset="0"/>
              </a:rPr>
              <a:t>attività</a:t>
            </a:r>
            <a:r>
              <a:rPr lang="en-US" sz="3200" b="1" i="1" kern="1200" dirty="0">
                <a:solidFill>
                  <a:schemeClr val="accent1">
                    <a:lumMod val="50000"/>
                  </a:schemeClr>
                </a:solidFill>
                <a:latin typeface="Garamond" panose="02020404030301010803" pitchFamily="18" charset="0"/>
              </a:rPr>
              <a:t> diverse</a:t>
            </a:r>
            <a:r>
              <a:rPr lang="en-US" sz="3200" b="1" i="1" dirty="0">
                <a:solidFill>
                  <a:schemeClr val="accent1">
                    <a:lumMod val="50000"/>
                  </a:schemeClr>
                </a:solidFill>
                <a:latin typeface="Garamond" panose="02020404030301010803" pitchFamily="18" charset="0"/>
              </a:rPr>
              <a:t> </a:t>
            </a:r>
            <a:r>
              <a:rPr lang="en-US" sz="3200" i="1" dirty="0">
                <a:solidFill>
                  <a:schemeClr val="accent1">
                    <a:lumMod val="50000"/>
                  </a:schemeClr>
                </a:solidFill>
                <a:latin typeface="Garamond" panose="02020404030301010803" pitchFamily="18" charset="0"/>
              </a:rPr>
              <a:t>di……….</a:t>
            </a:r>
            <a:r>
              <a:rPr lang="en-US" sz="3200" i="1" kern="1200" dirty="0" err="1">
                <a:solidFill>
                  <a:schemeClr val="accent1">
                    <a:lumMod val="50000"/>
                  </a:schemeClr>
                </a:solidFill>
                <a:latin typeface="Garamond" panose="02020404030301010803" pitchFamily="18" charset="0"/>
              </a:rPr>
              <a:t>purchè</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secondarie</a:t>
            </a:r>
            <a:r>
              <a:rPr lang="en-US" sz="3200" i="1" kern="1200" dirty="0">
                <a:solidFill>
                  <a:schemeClr val="accent1">
                    <a:lumMod val="50000"/>
                  </a:schemeClr>
                </a:solidFill>
                <a:latin typeface="Garamond" panose="02020404030301010803" pitchFamily="18" charset="0"/>
              </a:rPr>
              <a:t> e </a:t>
            </a:r>
            <a:r>
              <a:rPr lang="en-US" sz="3200" i="1" kern="1200" dirty="0" err="1">
                <a:solidFill>
                  <a:schemeClr val="accent1">
                    <a:lumMod val="50000"/>
                  </a:schemeClr>
                </a:solidFill>
                <a:latin typeface="Garamond" panose="02020404030301010803" pitchFamily="18" charset="0"/>
              </a:rPr>
              <a:t>strumentali</a:t>
            </a:r>
            <a:r>
              <a:rPr lang="en-US" sz="3200" i="1" kern="1200" dirty="0">
                <a:solidFill>
                  <a:schemeClr val="accent1">
                    <a:lumMod val="50000"/>
                  </a:schemeClr>
                </a:solidFill>
                <a:latin typeface="Garamond" panose="02020404030301010803" pitchFamily="18" charset="0"/>
              </a:rPr>
              <a:t> a quelle </a:t>
            </a:r>
            <a:r>
              <a:rPr lang="en-US" sz="3200" i="1" kern="1200" dirty="0" err="1">
                <a:solidFill>
                  <a:schemeClr val="accent1">
                    <a:lumMod val="50000"/>
                  </a:schemeClr>
                </a:solidFill>
                <a:latin typeface="Garamond" panose="02020404030301010803" pitchFamily="18" charset="0"/>
              </a:rPr>
              <a:t>caratterizzanti</a:t>
            </a:r>
            <a:r>
              <a:rPr lang="en-US" sz="3200" i="1" kern="1200" dirty="0">
                <a:solidFill>
                  <a:schemeClr val="accent1">
                    <a:lumMod val="50000"/>
                  </a:schemeClr>
                </a:solidFill>
                <a:latin typeface="Garamond" panose="02020404030301010803" pitchFamily="18" charset="0"/>
              </a:rPr>
              <a:t> le </a:t>
            </a:r>
            <a:r>
              <a:rPr lang="en-US" sz="3200" i="1" kern="1200" dirty="0" err="1">
                <a:solidFill>
                  <a:schemeClr val="accent1">
                    <a:lumMod val="50000"/>
                  </a:schemeClr>
                </a:solidFill>
                <a:latin typeface="Garamond" panose="02020404030301010803" pitchFamily="18" charset="0"/>
              </a:rPr>
              <a:t>organizzazioni</a:t>
            </a:r>
            <a:r>
              <a:rPr lang="en-US" sz="3200" i="1" kern="1200" dirty="0">
                <a:solidFill>
                  <a:schemeClr val="accent1">
                    <a:lumMod val="50000"/>
                  </a:schemeClr>
                </a:solidFill>
                <a:latin typeface="Garamond" panose="02020404030301010803" pitchFamily="18" charset="0"/>
              </a:rPr>
              <a:t> sportive, secondo </a:t>
            </a:r>
            <a:r>
              <a:rPr lang="en-US" sz="3200" i="1" kern="1200" dirty="0" err="1">
                <a:solidFill>
                  <a:schemeClr val="accent1">
                    <a:lumMod val="50000"/>
                  </a:schemeClr>
                </a:solidFill>
                <a:latin typeface="Garamond" panose="02020404030301010803" pitchFamily="18" charset="0"/>
              </a:rPr>
              <a:t>requisiti</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criteri</a:t>
            </a:r>
            <a:r>
              <a:rPr lang="en-US" sz="3200" i="1" kern="1200" dirty="0">
                <a:solidFill>
                  <a:schemeClr val="accent1">
                    <a:lumMod val="50000"/>
                  </a:schemeClr>
                </a:solidFill>
                <a:latin typeface="Garamond" panose="02020404030301010803" pitchFamily="18" charset="0"/>
              </a:rPr>
              <a:t> e </a:t>
            </a:r>
            <a:r>
              <a:rPr lang="en-US" sz="3200" i="1" kern="1200" dirty="0" err="1">
                <a:solidFill>
                  <a:schemeClr val="accent1">
                    <a:lumMod val="50000"/>
                  </a:schemeClr>
                </a:solidFill>
                <a:latin typeface="Garamond" panose="02020404030301010803" pitchFamily="18" charset="0"/>
              </a:rPr>
              <a:t>modalità</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previsti</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dalla</a:t>
            </a:r>
            <a:r>
              <a:rPr lang="en-US" sz="3200" i="1" kern="1200" dirty="0">
                <a:solidFill>
                  <a:schemeClr val="accent1">
                    <a:lumMod val="50000"/>
                  </a:schemeClr>
                </a:solidFill>
                <a:latin typeface="Garamond" panose="02020404030301010803" pitchFamily="18" charset="0"/>
              </a:rPr>
              <a:t> </a:t>
            </a:r>
            <a:r>
              <a:rPr lang="en-US" sz="3200" i="1" kern="1200" dirty="0" err="1">
                <a:solidFill>
                  <a:schemeClr val="accent1">
                    <a:lumMod val="50000"/>
                  </a:schemeClr>
                </a:solidFill>
                <a:latin typeface="Garamond" panose="02020404030301010803" pitchFamily="18" charset="0"/>
              </a:rPr>
              <a:t>legge</a:t>
            </a:r>
            <a:r>
              <a:rPr lang="en-US" sz="3200" i="1" kern="1200" dirty="0">
                <a:solidFill>
                  <a:schemeClr val="accent1">
                    <a:lumMod val="50000"/>
                  </a:schemeClr>
                </a:solidFill>
                <a:latin typeface="Garamond" panose="02020404030301010803" pitchFamily="18" charset="0"/>
              </a:rPr>
              <a:t> ”</a:t>
            </a:r>
            <a:br>
              <a:rPr lang="en-US" sz="3200" b="1" i="1" kern="1200" dirty="0">
                <a:solidFill>
                  <a:schemeClr val="accent1">
                    <a:lumMod val="50000"/>
                  </a:schemeClr>
                </a:solidFill>
                <a:latin typeface="Garamond" panose="02020404030301010803" pitchFamily="18" charset="0"/>
              </a:rPr>
            </a:br>
            <a:br>
              <a:rPr lang="en-US" sz="3200" b="1" i="1" dirty="0">
                <a:solidFill>
                  <a:schemeClr val="accent1">
                    <a:lumMod val="50000"/>
                  </a:schemeClr>
                </a:solidFill>
                <a:latin typeface="Garamond" panose="02020404030301010803" pitchFamily="18" charset="0"/>
              </a:rPr>
            </a:br>
            <a:r>
              <a:rPr lang="en-US" sz="2400" u="sng" kern="1200" dirty="0" err="1">
                <a:solidFill>
                  <a:schemeClr val="accent1">
                    <a:lumMod val="50000"/>
                  </a:schemeClr>
                </a:solidFill>
                <a:latin typeface="Garamond" panose="02020404030301010803" pitchFamily="18" charset="0"/>
              </a:rPr>
              <a:t>dubbio</a:t>
            </a:r>
            <a:r>
              <a:rPr lang="en-US" sz="2400" kern="1200" dirty="0">
                <a:solidFill>
                  <a:schemeClr val="accent1">
                    <a:lumMod val="50000"/>
                  </a:schemeClr>
                </a:solidFill>
                <a:latin typeface="Garamond" panose="02020404030301010803" pitchFamily="18" charset="0"/>
              </a:rPr>
              <a:t>: </a:t>
            </a:r>
            <a:br>
              <a:rPr lang="en-US" sz="2400" kern="1200" dirty="0">
                <a:solidFill>
                  <a:schemeClr val="accent1">
                    <a:lumMod val="50000"/>
                  </a:schemeClr>
                </a:solidFill>
                <a:latin typeface="Garamond" panose="02020404030301010803" pitchFamily="18" charset="0"/>
              </a:rPr>
            </a:br>
            <a:r>
              <a:rPr lang="en-US" sz="2400" kern="1200" dirty="0">
                <a:solidFill>
                  <a:schemeClr val="accent1">
                    <a:lumMod val="50000"/>
                  </a:schemeClr>
                </a:solidFill>
                <a:latin typeface="Garamond" panose="02020404030301010803" pitchFamily="18" charset="0"/>
              </a:rPr>
              <a:t>Il </a:t>
            </a:r>
            <a:r>
              <a:rPr lang="en-US" sz="2400" kern="1200" dirty="0" err="1">
                <a:solidFill>
                  <a:schemeClr val="accent1">
                    <a:lumMod val="50000"/>
                  </a:schemeClr>
                </a:solidFill>
                <a:latin typeface="Garamond" panose="02020404030301010803" pitchFamily="18" charset="0"/>
              </a:rPr>
              <a:t>tenore</a:t>
            </a:r>
            <a:r>
              <a:rPr lang="en-US" sz="2400" kern="1200" dirty="0">
                <a:solidFill>
                  <a:schemeClr val="accent1">
                    <a:lumMod val="50000"/>
                  </a:schemeClr>
                </a:solidFill>
                <a:latin typeface="Garamond" panose="02020404030301010803" pitchFamily="18" charset="0"/>
              </a:rPr>
              <a:t> </a:t>
            </a:r>
            <a:r>
              <a:rPr lang="en-US" sz="2400" kern="1200" dirty="0" err="1">
                <a:solidFill>
                  <a:schemeClr val="accent1">
                    <a:lumMod val="50000"/>
                  </a:schemeClr>
                </a:solidFill>
                <a:latin typeface="Garamond" panose="02020404030301010803" pitchFamily="18" charset="0"/>
              </a:rPr>
              <a:t>letterale</a:t>
            </a:r>
            <a:r>
              <a:rPr lang="en-US" sz="2400" kern="1200" dirty="0">
                <a:solidFill>
                  <a:schemeClr val="accent1">
                    <a:lumMod val="50000"/>
                  </a:schemeClr>
                </a:solidFill>
                <a:latin typeface="Garamond" panose="02020404030301010803" pitchFamily="18" charset="0"/>
              </a:rPr>
              <a:t> </a:t>
            </a:r>
            <a:r>
              <a:rPr lang="en-US" sz="2400" kern="1200" dirty="0" err="1">
                <a:solidFill>
                  <a:schemeClr val="accent1">
                    <a:lumMod val="50000"/>
                  </a:schemeClr>
                </a:solidFill>
                <a:latin typeface="Garamond" panose="02020404030301010803" pitchFamily="18" charset="0"/>
              </a:rPr>
              <a:t>della</a:t>
            </a:r>
            <a:r>
              <a:rPr lang="en-US" sz="2400" kern="1200" dirty="0">
                <a:solidFill>
                  <a:schemeClr val="accent1">
                    <a:lumMod val="50000"/>
                  </a:schemeClr>
                </a:solidFill>
                <a:latin typeface="Garamond" panose="02020404030301010803" pitchFamily="18" charset="0"/>
              </a:rPr>
              <a:t> </a:t>
            </a:r>
            <a:r>
              <a:rPr lang="en-US" sz="2400" kern="1200" dirty="0" err="1">
                <a:solidFill>
                  <a:schemeClr val="accent1">
                    <a:lumMod val="50000"/>
                  </a:schemeClr>
                </a:solidFill>
                <a:latin typeface="Garamond" panose="02020404030301010803" pitchFamily="18" charset="0"/>
              </a:rPr>
              <a:t>norma</a:t>
            </a:r>
            <a:r>
              <a:rPr lang="en-US" sz="2400" kern="1200" dirty="0">
                <a:solidFill>
                  <a:schemeClr val="accent1">
                    <a:lumMod val="50000"/>
                  </a:schemeClr>
                </a:solidFill>
                <a:latin typeface="Garamond" panose="02020404030301010803" pitchFamily="18" charset="0"/>
              </a:rPr>
              <a:t> in </a:t>
            </a:r>
            <a:r>
              <a:rPr lang="en-US" sz="2400" kern="1200" dirty="0" err="1">
                <a:solidFill>
                  <a:schemeClr val="accent1">
                    <a:lumMod val="50000"/>
                  </a:schemeClr>
                </a:solidFill>
                <a:latin typeface="Garamond" panose="02020404030301010803" pitchFamily="18" charset="0"/>
              </a:rPr>
              <a:t>commento</a:t>
            </a:r>
            <a:r>
              <a:rPr lang="en-US" sz="2400" kern="1200" dirty="0">
                <a:solidFill>
                  <a:schemeClr val="accent1">
                    <a:lumMod val="50000"/>
                  </a:schemeClr>
                </a:solidFill>
                <a:latin typeface="Garamond" panose="02020404030301010803" pitchFamily="18" charset="0"/>
              </a:rPr>
              <a:t> </a:t>
            </a:r>
            <a:r>
              <a:rPr lang="en-US" sz="2400" dirty="0">
                <a:solidFill>
                  <a:schemeClr val="accent1">
                    <a:lumMod val="50000"/>
                  </a:schemeClr>
                </a:solidFill>
                <a:latin typeface="Garamond" panose="02020404030301010803" pitchFamily="18" charset="0"/>
              </a:rPr>
              <a:t>ha </a:t>
            </a:r>
            <a:r>
              <a:rPr lang="en-US" sz="2400" dirty="0" err="1">
                <a:solidFill>
                  <a:schemeClr val="accent1">
                    <a:lumMod val="50000"/>
                  </a:schemeClr>
                </a:solidFill>
                <a:latin typeface="Garamond" panose="02020404030301010803" pitchFamily="18" charset="0"/>
              </a:rPr>
              <a:t>indotto</a:t>
            </a:r>
            <a:r>
              <a:rPr lang="en-US" sz="2400" dirty="0">
                <a:solidFill>
                  <a:schemeClr val="accent1">
                    <a:lumMod val="50000"/>
                  </a:schemeClr>
                </a:solidFill>
                <a:latin typeface="Garamond" panose="02020404030301010803" pitchFamily="18" charset="0"/>
              </a:rPr>
              <a:t> la </a:t>
            </a:r>
            <a:r>
              <a:rPr lang="en-US" sz="2400" dirty="0" err="1">
                <a:solidFill>
                  <a:schemeClr val="accent1">
                    <a:lumMod val="50000"/>
                  </a:schemeClr>
                </a:solidFill>
                <a:latin typeface="Garamond" panose="02020404030301010803" pitchFamily="18" charset="0"/>
              </a:rPr>
              <a:t>dottrina</a:t>
            </a:r>
            <a:r>
              <a:rPr lang="en-US" sz="2400" dirty="0">
                <a:solidFill>
                  <a:schemeClr val="accent1">
                    <a:lumMod val="50000"/>
                  </a:schemeClr>
                </a:solidFill>
                <a:latin typeface="Garamond" panose="02020404030301010803" pitchFamily="18" charset="0"/>
              </a:rPr>
              <a:t>, </a:t>
            </a:r>
            <a:r>
              <a:rPr lang="en-US" sz="2400" dirty="0" err="1">
                <a:solidFill>
                  <a:schemeClr val="accent1">
                    <a:lumMod val="50000"/>
                  </a:schemeClr>
                </a:solidFill>
                <a:latin typeface="Garamond" panose="02020404030301010803" pitchFamily="18" charset="0"/>
              </a:rPr>
              <a:t>nei</a:t>
            </a:r>
            <a:r>
              <a:rPr lang="en-US" sz="2400" dirty="0">
                <a:solidFill>
                  <a:schemeClr val="accent1">
                    <a:lumMod val="50000"/>
                  </a:schemeClr>
                </a:solidFill>
                <a:latin typeface="Garamond" panose="02020404030301010803" pitchFamily="18" charset="0"/>
              </a:rPr>
              <a:t> </a:t>
            </a:r>
            <a:r>
              <a:rPr lang="en-US" sz="2400" dirty="0" err="1">
                <a:solidFill>
                  <a:schemeClr val="accent1">
                    <a:lumMod val="50000"/>
                  </a:schemeClr>
                </a:solidFill>
                <a:latin typeface="Garamond" panose="02020404030301010803" pitchFamily="18" charset="0"/>
              </a:rPr>
              <a:t>primi</a:t>
            </a:r>
            <a:r>
              <a:rPr lang="en-US" sz="2400" dirty="0">
                <a:solidFill>
                  <a:schemeClr val="accent1">
                    <a:lumMod val="50000"/>
                  </a:schemeClr>
                </a:solidFill>
                <a:latin typeface="Garamond" panose="02020404030301010803" pitchFamily="18" charset="0"/>
              </a:rPr>
              <a:t> </a:t>
            </a:r>
            <a:r>
              <a:rPr lang="en-US" sz="2400" dirty="0" err="1">
                <a:solidFill>
                  <a:schemeClr val="accent1">
                    <a:lumMod val="50000"/>
                  </a:schemeClr>
                </a:solidFill>
                <a:latin typeface="Garamond" panose="02020404030301010803" pitchFamily="18" charset="0"/>
              </a:rPr>
              <a:t>commenti</a:t>
            </a:r>
            <a:r>
              <a:rPr lang="en-US" sz="2400" dirty="0">
                <a:solidFill>
                  <a:schemeClr val="accent1">
                    <a:lumMod val="50000"/>
                  </a:schemeClr>
                </a:solidFill>
                <a:latin typeface="Garamond" panose="02020404030301010803" pitchFamily="18" charset="0"/>
              </a:rPr>
              <a:t>, ad </a:t>
            </a:r>
            <a:r>
              <a:rPr lang="en-US" sz="2400" dirty="0" err="1">
                <a:solidFill>
                  <a:schemeClr val="accent1">
                    <a:lumMod val="50000"/>
                  </a:schemeClr>
                </a:solidFill>
                <a:latin typeface="Garamond" panose="02020404030301010803" pitchFamily="18" charset="0"/>
              </a:rPr>
              <a:t>interrogarsi</a:t>
            </a:r>
            <a:r>
              <a:rPr lang="en-US" sz="2400" dirty="0">
                <a:solidFill>
                  <a:schemeClr val="accent1">
                    <a:lumMod val="50000"/>
                  </a:schemeClr>
                </a:solidFill>
                <a:latin typeface="Garamond" panose="02020404030301010803" pitchFamily="18" charset="0"/>
              </a:rPr>
              <a:t> </a:t>
            </a:r>
            <a:r>
              <a:rPr lang="en-US" sz="2400" dirty="0" err="1">
                <a:solidFill>
                  <a:schemeClr val="accent1">
                    <a:lumMod val="50000"/>
                  </a:schemeClr>
                </a:solidFill>
                <a:latin typeface="Garamond" panose="02020404030301010803" pitchFamily="18" charset="0"/>
              </a:rPr>
              <a:t>sulla</a:t>
            </a:r>
            <a:r>
              <a:rPr lang="en-US" sz="2400" dirty="0">
                <a:solidFill>
                  <a:schemeClr val="accent1">
                    <a:lumMod val="50000"/>
                  </a:schemeClr>
                </a:solidFill>
                <a:latin typeface="Garamond" panose="02020404030301010803" pitchFamily="18" charset="0"/>
              </a:rPr>
              <a:t> </a:t>
            </a:r>
            <a:r>
              <a:rPr lang="en-US" sz="2400" dirty="0" err="1">
                <a:solidFill>
                  <a:schemeClr val="accent1">
                    <a:lumMod val="50000"/>
                  </a:schemeClr>
                </a:solidFill>
                <a:latin typeface="Garamond" panose="02020404030301010803" pitchFamily="18" charset="0"/>
              </a:rPr>
              <a:t>necessità</a:t>
            </a:r>
            <a:r>
              <a:rPr lang="en-US" sz="2400" dirty="0">
                <a:solidFill>
                  <a:schemeClr val="accent1">
                    <a:lumMod val="50000"/>
                  </a:schemeClr>
                </a:solidFill>
                <a:latin typeface="Garamond" panose="02020404030301010803" pitchFamily="18" charset="0"/>
              </a:rPr>
              <a:t> </a:t>
            </a:r>
            <a:r>
              <a:rPr lang="en-US" sz="2400" dirty="0" err="1">
                <a:solidFill>
                  <a:schemeClr val="accent1">
                    <a:lumMod val="50000"/>
                  </a:schemeClr>
                </a:solidFill>
                <a:latin typeface="Garamond" panose="02020404030301010803" pitchFamily="18" charset="0"/>
              </a:rPr>
              <a:t>che</a:t>
            </a:r>
            <a:r>
              <a:rPr lang="en-US" sz="2400" dirty="0">
                <a:solidFill>
                  <a:schemeClr val="accent1">
                    <a:lumMod val="50000"/>
                  </a:schemeClr>
                </a:solidFill>
                <a:latin typeface="Garamond" panose="02020404030301010803" pitchFamily="18" charset="0"/>
              </a:rPr>
              <a:t> </a:t>
            </a:r>
            <a:r>
              <a:rPr lang="en-US" sz="2400" dirty="0" err="1">
                <a:solidFill>
                  <a:schemeClr val="accent1">
                    <a:lumMod val="50000"/>
                  </a:schemeClr>
                </a:solidFill>
                <a:latin typeface="Garamond" panose="02020404030301010803" pitchFamily="18" charset="0"/>
              </a:rPr>
              <a:t>l’ente</a:t>
            </a:r>
            <a:r>
              <a:rPr lang="en-US" sz="2400" dirty="0">
                <a:solidFill>
                  <a:schemeClr val="accent1">
                    <a:lumMod val="50000"/>
                  </a:schemeClr>
                </a:solidFill>
                <a:latin typeface="Garamond" panose="02020404030301010803" pitchFamily="18" charset="0"/>
              </a:rPr>
              <a:t> </a:t>
            </a:r>
            <a:r>
              <a:rPr lang="en-US" sz="2400" dirty="0" err="1">
                <a:solidFill>
                  <a:schemeClr val="accent1">
                    <a:lumMod val="50000"/>
                  </a:schemeClr>
                </a:solidFill>
                <a:latin typeface="Garamond" panose="02020404030301010803" pitchFamily="18" charset="0"/>
              </a:rPr>
              <a:t>esegua</a:t>
            </a:r>
            <a:r>
              <a:rPr lang="en-US" sz="2400" dirty="0">
                <a:solidFill>
                  <a:schemeClr val="accent1">
                    <a:lumMod val="50000"/>
                  </a:schemeClr>
                </a:solidFill>
                <a:latin typeface="Garamond" panose="02020404030301010803" pitchFamily="18" charset="0"/>
              </a:rPr>
              <a:t> le </a:t>
            </a:r>
            <a:r>
              <a:rPr lang="en-US" sz="2400" dirty="0" err="1">
                <a:solidFill>
                  <a:schemeClr val="accent1">
                    <a:lumMod val="50000"/>
                  </a:schemeClr>
                </a:solidFill>
                <a:latin typeface="Garamond" panose="02020404030301010803" pitchFamily="18" charset="0"/>
              </a:rPr>
              <a:t>suddette</a:t>
            </a:r>
            <a:r>
              <a:rPr lang="en-US" sz="2400" dirty="0">
                <a:solidFill>
                  <a:schemeClr val="accent1">
                    <a:lumMod val="50000"/>
                  </a:schemeClr>
                </a:solidFill>
                <a:latin typeface="Garamond" panose="02020404030301010803" pitchFamily="18" charset="0"/>
              </a:rPr>
              <a:t> </a:t>
            </a:r>
            <a:r>
              <a:rPr lang="en-US" sz="2400" dirty="0" err="1">
                <a:solidFill>
                  <a:schemeClr val="accent1">
                    <a:lumMod val="50000"/>
                  </a:schemeClr>
                </a:solidFill>
                <a:latin typeface="Garamond" panose="02020404030301010803" pitchFamily="18" charset="0"/>
              </a:rPr>
              <a:t>attività</a:t>
            </a:r>
            <a:r>
              <a:rPr lang="en-US" sz="2400" dirty="0">
                <a:solidFill>
                  <a:schemeClr val="accent1">
                    <a:lumMod val="50000"/>
                  </a:schemeClr>
                </a:solidFill>
                <a:latin typeface="Garamond" panose="02020404030301010803" pitchFamily="18" charset="0"/>
              </a:rPr>
              <a:t> </a:t>
            </a:r>
            <a:r>
              <a:rPr lang="en-US" sz="2400" dirty="0" err="1">
                <a:solidFill>
                  <a:schemeClr val="accent1">
                    <a:lumMod val="50000"/>
                  </a:schemeClr>
                </a:solidFill>
                <a:latin typeface="Garamond" panose="02020404030301010803" pitchFamily="18" charset="0"/>
              </a:rPr>
              <a:t>principali</a:t>
            </a:r>
            <a:r>
              <a:rPr lang="en-US" sz="2400" dirty="0">
                <a:solidFill>
                  <a:schemeClr val="accent1">
                    <a:lumMod val="50000"/>
                  </a:schemeClr>
                </a:solidFill>
                <a:latin typeface="Garamond" panose="02020404030301010803" pitchFamily="18" charset="0"/>
              </a:rPr>
              <a:t> in </a:t>
            </a:r>
            <a:r>
              <a:rPr lang="en-US" sz="2400" dirty="0" err="1">
                <a:solidFill>
                  <a:schemeClr val="accent1">
                    <a:lumMod val="50000"/>
                  </a:schemeClr>
                </a:solidFill>
                <a:latin typeface="Garamond" panose="02020404030301010803" pitchFamily="18" charset="0"/>
              </a:rPr>
              <a:t>maniera</a:t>
            </a:r>
            <a:r>
              <a:rPr lang="en-US" sz="2400" b="1" dirty="0">
                <a:solidFill>
                  <a:schemeClr val="accent1">
                    <a:lumMod val="50000"/>
                  </a:schemeClr>
                </a:solidFill>
                <a:latin typeface="Garamond" panose="02020404030301010803" pitchFamily="18" charset="0"/>
              </a:rPr>
              <a:t> </a:t>
            </a:r>
            <a:r>
              <a:rPr lang="en-US" sz="2400" b="1" u="sng" dirty="0" err="1">
                <a:solidFill>
                  <a:schemeClr val="accent1">
                    <a:lumMod val="50000"/>
                  </a:schemeClr>
                </a:solidFill>
                <a:latin typeface="Garamond" panose="02020404030301010803" pitchFamily="18" charset="0"/>
              </a:rPr>
              <a:t>cumulativa</a:t>
            </a:r>
            <a:r>
              <a:rPr lang="en-US" sz="2400" b="1" dirty="0">
                <a:solidFill>
                  <a:schemeClr val="accent1">
                    <a:lumMod val="50000"/>
                  </a:schemeClr>
                </a:solidFill>
                <a:latin typeface="Garamond" panose="02020404030301010803" pitchFamily="18" charset="0"/>
              </a:rPr>
              <a:t> </a:t>
            </a:r>
            <a:r>
              <a:rPr lang="en-US" sz="2400" dirty="0">
                <a:solidFill>
                  <a:schemeClr val="accent1">
                    <a:lumMod val="50000"/>
                  </a:schemeClr>
                </a:solidFill>
                <a:latin typeface="Garamond" panose="02020404030301010803" pitchFamily="18" charset="0"/>
              </a:rPr>
              <a:t>o, al </a:t>
            </a:r>
            <a:r>
              <a:rPr lang="en-US" sz="2400" dirty="0" err="1">
                <a:solidFill>
                  <a:schemeClr val="accent1">
                    <a:lumMod val="50000"/>
                  </a:schemeClr>
                </a:solidFill>
                <a:latin typeface="Garamond" panose="02020404030301010803" pitchFamily="18" charset="0"/>
              </a:rPr>
              <a:t>contrario</a:t>
            </a:r>
            <a:r>
              <a:rPr lang="en-US" sz="2400" dirty="0">
                <a:solidFill>
                  <a:schemeClr val="accent1">
                    <a:lumMod val="50000"/>
                  </a:schemeClr>
                </a:solidFill>
                <a:latin typeface="Garamond" panose="02020404030301010803" pitchFamily="18" charset="0"/>
              </a:rPr>
              <a:t>, </a:t>
            </a:r>
            <a:r>
              <a:rPr lang="en-US" sz="2400" dirty="0" err="1">
                <a:solidFill>
                  <a:schemeClr val="accent1">
                    <a:lumMod val="50000"/>
                  </a:schemeClr>
                </a:solidFill>
                <a:latin typeface="Garamond" panose="02020404030301010803" pitchFamily="18" charset="0"/>
              </a:rPr>
              <a:t>sia</a:t>
            </a:r>
            <a:r>
              <a:rPr lang="en-US" sz="2400" dirty="0">
                <a:solidFill>
                  <a:schemeClr val="accent1">
                    <a:lumMod val="50000"/>
                  </a:schemeClr>
                </a:solidFill>
                <a:latin typeface="Garamond" panose="02020404030301010803" pitchFamily="18" charset="0"/>
              </a:rPr>
              <a:t> </a:t>
            </a:r>
            <a:r>
              <a:rPr lang="en-US" sz="2400" dirty="0" err="1">
                <a:solidFill>
                  <a:schemeClr val="accent1">
                    <a:lumMod val="50000"/>
                  </a:schemeClr>
                </a:solidFill>
                <a:latin typeface="Garamond" panose="02020404030301010803" pitchFamily="18" charset="0"/>
              </a:rPr>
              <a:t>nella</a:t>
            </a:r>
            <a:r>
              <a:rPr lang="en-US" sz="2400" dirty="0">
                <a:solidFill>
                  <a:schemeClr val="accent1">
                    <a:lumMod val="50000"/>
                  </a:schemeClr>
                </a:solidFill>
                <a:latin typeface="Garamond" panose="02020404030301010803" pitchFamily="18" charset="0"/>
              </a:rPr>
              <a:t> </a:t>
            </a:r>
            <a:r>
              <a:rPr lang="en-US" sz="2400" dirty="0" err="1">
                <a:solidFill>
                  <a:schemeClr val="accent1">
                    <a:lumMod val="50000"/>
                  </a:schemeClr>
                </a:solidFill>
                <a:latin typeface="Garamond" panose="02020404030301010803" pitchFamily="18" charset="0"/>
              </a:rPr>
              <a:t>facoltà</a:t>
            </a:r>
            <a:r>
              <a:rPr lang="en-US" sz="2400" dirty="0">
                <a:solidFill>
                  <a:schemeClr val="accent1">
                    <a:lumMod val="50000"/>
                  </a:schemeClr>
                </a:solidFill>
                <a:latin typeface="Garamond" panose="02020404030301010803" pitchFamily="18" charset="0"/>
              </a:rPr>
              <a:t> di </a:t>
            </a:r>
            <a:r>
              <a:rPr lang="en-US" sz="2400" dirty="0" err="1">
                <a:solidFill>
                  <a:schemeClr val="accent1">
                    <a:lumMod val="50000"/>
                  </a:schemeClr>
                </a:solidFill>
                <a:latin typeface="Garamond" panose="02020404030301010803" pitchFamily="18" charset="0"/>
              </a:rPr>
              <a:t>svolgerne</a:t>
            </a:r>
            <a:r>
              <a:rPr lang="en-US" sz="2400" dirty="0">
                <a:solidFill>
                  <a:schemeClr val="accent1">
                    <a:lumMod val="50000"/>
                  </a:schemeClr>
                </a:solidFill>
                <a:latin typeface="Garamond" panose="02020404030301010803" pitchFamily="18" charset="0"/>
              </a:rPr>
              <a:t> </a:t>
            </a:r>
            <a:r>
              <a:rPr lang="en-US" sz="2400" b="1" u="sng" dirty="0">
                <a:solidFill>
                  <a:schemeClr val="accent1">
                    <a:lumMod val="50000"/>
                  </a:schemeClr>
                </a:solidFill>
                <a:latin typeface="Garamond" panose="02020404030301010803" pitchFamily="18" charset="0"/>
              </a:rPr>
              <a:t>solo </a:t>
            </a:r>
            <a:r>
              <a:rPr lang="en-US" sz="2400" b="1" u="sng" dirty="0" err="1">
                <a:solidFill>
                  <a:schemeClr val="accent1">
                    <a:lumMod val="50000"/>
                  </a:schemeClr>
                </a:solidFill>
                <a:latin typeface="Garamond" panose="02020404030301010803" pitchFamily="18" charset="0"/>
              </a:rPr>
              <a:t>alcune</a:t>
            </a:r>
            <a:r>
              <a:rPr lang="en-US" sz="2400" dirty="0">
                <a:solidFill>
                  <a:schemeClr val="accent1">
                    <a:lumMod val="50000"/>
                  </a:schemeClr>
                </a:solidFill>
                <a:latin typeface="Garamond" panose="02020404030301010803" pitchFamily="18" charset="0"/>
              </a:rPr>
              <a:t>;</a:t>
            </a:r>
            <a:endParaRPr lang="en-US" sz="2400" b="1" u="sng" kern="1200" dirty="0">
              <a:solidFill>
                <a:schemeClr val="accent1">
                  <a:lumMod val="50000"/>
                </a:schemeClr>
              </a:solidFill>
              <a:latin typeface="Garamond" panose="02020404030301010803" pitchFamily="18" charset="0"/>
            </a:endParaRPr>
          </a:p>
        </p:txBody>
      </p:sp>
      <p:grpSp>
        <p:nvGrpSpPr>
          <p:cNvPr id="24" name="Group 12">
            <a:extLst>
              <a:ext uri="{FF2B5EF4-FFF2-40B4-BE49-F238E27FC236}">
                <a16:creationId xmlns:a16="http://schemas.microsoft.com/office/drawing/2014/main" id="{8A0FAFCA-5C96-453B-83B7-A9AEF7F1896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25" name="Freeform: Shape 13">
              <a:extLst>
                <a:ext uri="{FF2B5EF4-FFF2-40B4-BE49-F238E27FC236}">
                  <a16:creationId xmlns:a16="http://schemas.microsoft.com/office/drawing/2014/main" id="{4A0F84AE-A24D-4353-B1BA-BD80DAA38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14">
              <a:extLst>
                <a:ext uri="{FF2B5EF4-FFF2-40B4-BE49-F238E27FC236}">
                  <a16:creationId xmlns:a16="http://schemas.microsoft.com/office/drawing/2014/main" id="{AF093259-3E74-43A1-944B-B106C8105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AA28A35-1E54-4054-BB95-42FAFA13A9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FBA3A17F-F3BD-4B94-9CC8-006700210F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CD0398DD-AD75-4E2B-A3C6-35073082A8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56265" y="3658536"/>
            <a:ext cx="3655725" cy="2743201"/>
            <a:chOff x="-305" y="-1"/>
            <a:chExt cx="3832880" cy="2876136"/>
          </a:xfrm>
        </p:grpSpPr>
        <p:sp>
          <p:nvSpPr>
            <p:cNvPr id="20" name="Freeform: Shape 19">
              <a:extLst>
                <a:ext uri="{FF2B5EF4-FFF2-40B4-BE49-F238E27FC236}">
                  <a16:creationId xmlns:a16="http://schemas.microsoft.com/office/drawing/2014/main" id="{03E4F247-A844-4CD1-A37E-B7EA0DA2DB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E2387B1B-D4D3-493F-8D7A-C7A89DBD4A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C3404477-1F13-4859-84DA-12A303AC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1B8C62FD-B708-4F00-80BB-1250C6011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71782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olo 2">
            <a:extLst>
              <a:ext uri="{FF2B5EF4-FFF2-40B4-BE49-F238E27FC236}">
                <a16:creationId xmlns:a16="http://schemas.microsoft.com/office/drawing/2014/main" id="{DD4A858D-53B2-D371-9CFE-A2A6E06F419E}"/>
              </a:ext>
            </a:extLst>
          </p:cNvPr>
          <p:cNvSpPr>
            <a:spLocks noGrp="1"/>
          </p:cNvSpPr>
          <p:nvPr>
            <p:ph type="title"/>
          </p:nvPr>
        </p:nvSpPr>
        <p:spPr>
          <a:xfrm>
            <a:off x="838200" y="365125"/>
            <a:ext cx="10515600" cy="1325563"/>
          </a:xfrm>
        </p:spPr>
        <p:txBody>
          <a:bodyPr>
            <a:normAutofit/>
          </a:bodyPr>
          <a:lstStyle/>
          <a:p>
            <a:pPr algn="ctr"/>
            <a:r>
              <a:rPr lang="it-IT" sz="3600" b="1" dirty="0">
                <a:solidFill>
                  <a:schemeClr val="accent1">
                    <a:lumMod val="50000"/>
                  </a:schemeClr>
                </a:solidFill>
                <a:latin typeface="Garamond" panose="02020404030301010803" pitchFamily="18" charset="0"/>
              </a:rPr>
              <a:t>2) INCOMPATIBILITÀ DEGLI AMMINISTRATORI</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Segnaposto contenuto 3">
            <a:extLst>
              <a:ext uri="{FF2B5EF4-FFF2-40B4-BE49-F238E27FC236}">
                <a16:creationId xmlns:a16="http://schemas.microsoft.com/office/drawing/2014/main" id="{733FE0AE-8EEE-B7CD-68C1-12A91228F7D0}"/>
              </a:ext>
            </a:extLst>
          </p:cNvPr>
          <p:cNvSpPr>
            <a:spLocks noGrp="1"/>
          </p:cNvSpPr>
          <p:nvPr>
            <p:ph idx="1"/>
          </p:nvPr>
        </p:nvSpPr>
        <p:spPr>
          <a:xfrm>
            <a:off x="828161" y="1905145"/>
            <a:ext cx="10515600" cy="4585085"/>
          </a:xfrm>
        </p:spPr>
        <p:txBody>
          <a:bodyPr>
            <a:normAutofit/>
          </a:bodyPr>
          <a:lstStyle/>
          <a:p>
            <a:pPr marL="0" indent="0">
              <a:buNone/>
            </a:pPr>
            <a:r>
              <a:rPr lang="it-IT" dirty="0">
                <a:solidFill>
                  <a:schemeClr val="accent1">
                    <a:lumMod val="50000"/>
                  </a:schemeClr>
                </a:solidFill>
                <a:latin typeface="Garamond" panose="02020404030301010803" pitchFamily="18" charset="0"/>
              </a:rPr>
              <a:t>L’art. 11 Dlgs n. 36/2021 prevede testualmente il </a:t>
            </a:r>
            <a:r>
              <a:rPr lang="it-IT" b="1" dirty="0">
                <a:solidFill>
                  <a:schemeClr val="accent1">
                    <a:lumMod val="50000"/>
                  </a:schemeClr>
                </a:solidFill>
                <a:latin typeface="Garamond" panose="02020404030301010803" pitchFamily="18" charset="0"/>
              </a:rPr>
              <a:t>divieto </a:t>
            </a:r>
            <a:r>
              <a:rPr lang="it-IT" dirty="0">
                <a:solidFill>
                  <a:schemeClr val="accent1">
                    <a:lumMod val="50000"/>
                  </a:schemeClr>
                </a:solidFill>
                <a:latin typeface="Garamond" panose="02020404030301010803" pitchFamily="18" charset="0"/>
              </a:rPr>
              <a:t> per</a:t>
            </a:r>
            <a:r>
              <a:rPr lang="it-IT" b="1" dirty="0">
                <a:solidFill>
                  <a:schemeClr val="accent1">
                    <a:lumMod val="50000"/>
                  </a:schemeClr>
                </a:solidFill>
                <a:latin typeface="Garamond" panose="02020404030301010803" pitchFamily="18" charset="0"/>
              </a:rPr>
              <a:t> amministratori di SSD e ASD </a:t>
            </a:r>
            <a:r>
              <a:rPr lang="it-IT" dirty="0">
                <a:solidFill>
                  <a:schemeClr val="accent1">
                    <a:lumMod val="50000"/>
                  </a:schemeClr>
                </a:solidFill>
                <a:latin typeface="Garamond" panose="02020404030301010803" pitchFamily="18" charset="0"/>
              </a:rPr>
              <a:t> di ricoprire </a:t>
            </a:r>
            <a:r>
              <a:rPr lang="it-IT" b="1" dirty="0">
                <a:solidFill>
                  <a:schemeClr val="accent2"/>
                </a:solidFill>
                <a:latin typeface="Garamond" panose="02020404030301010803" pitchFamily="18" charset="0"/>
              </a:rPr>
              <a:t>QUALSIASI CARICA </a:t>
            </a:r>
            <a:r>
              <a:rPr lang="it-IT" dirty="0">
                <a:solidFill>
                  <a:schemeClr val="accent1">
                    <a:lumMod val="50000"/>
                  </a:schemeClr>
                </a:solidFill>
                <a:latin typeface="Garamond" panose="02020404030301010803" pitchFamily="18" charset="0"/>
              </a:rPr>
              <a:t>in altra società o associazione sportiva dilettantistica, nell’ambito della </a:t>
            </a:r>
            <a:r>
              <a:rPr lang="it-IT" b="1" u="sng" dirty="0">
                <a:solidFill>
                  <a:schemeClr val="accent1">
                    <a:lumMod val="50000"/>
                  </a:schemeClr>
                </a:solidFill>
                <a:latin typeface="Garamond" panose="02020404030301010803" pitchFamily="18" charset="0"/>
              </a:rPr>
              <a:t>medesima</a:t>
            </a:r>
            <a:r>
              <a:rPr lang="it-IT" dirty="0">
                <a:solidFill>
                  <a:schemeClr val="accent1">
                    <a:lumMod val="50000"/>
                  </a:schemeClr>
                </a:solidFill>
                <a:latin typeface="Garamond" panose="02020404030301010803" pitchFamily="18" charset="0"/>
              </a:rPr>
              <a:t> </a:t>
            </a:r>
            <a:r>
              <a:rPr lang="it-IT" u="sng" dirty="0">
                <a:solidFill>
                  <a:schemeClr val="accent1">
                    <a:lumMod val="50000"/>
                  </a:schemeClr>
                </a:solidFill>
                <a:latin typeface="Garamond" panose="02020404030301010803" pitchFamily="18" charset="0"/>
              </a:rPr>
              <a:t>Federazione Sportiva Nazionale</a:t>
            </a:r>
            <a:r>
              <a:rPr lang="it-IT" dirty="0">
                <a:solidFill>
                  <a:schemeClr val="accent1">
                    <a:lumMod val="50000"/>
                  </a:schemeClr>
                </a:solidFill>
                <a:latin typeface="Garamond" panose="02020404030301010803" pitchFamily="18" charset="0"/>
              </a:rPr>
              <a:t>, </a:t>
            </a:r>
            <a:r>
              <a:rPr lang="it-IT" u="sng" dirty="0">
                <a:solidFill>
                  <a:schemeClr val="accent1">
                    <a:lumMod val="50000"/>
                  </a:schemeClr>
                </a:solidFill>
                <a:latin typeface="Garamond" panose="02020404030301010803" pitchFamily="18" charset="0"/>
              </a:rPr>
              <a:t>disciplina sportiva </a:t>
            </a:r>
            <a:r>
              <a:rPr lang="it-IT" dirty="0">
                <a:solidFill>
                  <a:schemeClr val="accent1">
                    <a:lumMod val="50000"/>
                  </a:schemeClr>
                </a:solidFill>
                <a:latin typeface="Garamond" panose="02020404030301010803" pitchFamily="18" charset="0"/>
              </a:rPr>
              <a:t>o </a:t>
            </a:r>
            <a:r>
              <a:rPr lang="it-IT" u="sng" dirty="0">
                <a:solidFill>
                  <a:schemeClr val="accent1">
                    <a:lumMod val="50000"/>
                  </a:schemeClr>
                </a:solidFill>
                <a:latin typeface="Garamond" panose="02020404030301010803" pitchFamily="18" charset="0"/>
              </a:rPr>
              <a:t>Ente di promozione sportiva riconosciuti da CONI e CIP.</a:t>
            </a:r>
          </a:p>
          <a:p>
            <a:pPr marL="0" indent="0">
              <a:buNone/>
            </a:pPr>
            <a:endParaRPr lang="it-IT" dirty="0">
              <a:solidFill>
                <a:schemeClr val="accent1">
                  <a:lumMod val="50000"/>
                </a:schemeClr>
              </a:solidFill>
              <a:latin typeface="Garamond" panose="02020404030301010803" pitchFamily="18" charset="0"/>
            </a:endParaRPr>
          </a:p>
          <a:p>
            <a:pPr marL="0" indent="0">
              <a:buNone/>
            </a:pPr>
            <a:endParaRPr lang="it-IT" dirty="0">
              <a:solidFill>
                <a:schemeClr val="accent1">
                  <a:lumMod val="50000"/>
                </a:schemeClr>
              </a:solidFill>
              <a:latin typeface="Garamond" panose="02020404030301010803" pitchFamily="18" charset="0"/>
            </a:endParaRPr>
          </a:p>
          <a:p>
            <a:pPr marL="0" indent="0">
              <a:buNone/>
            </a:pPr>
            <a:r>
              <a:rPr lang="it-IT" dirty="0">
                <a:solidFill>
                  <a:schemeClr val="accent1">
                    <a:lumMod val="50000"/>
                  </a:schemeClr>
                </a:solidFill>
                <a:latin typeface="Garamond" panose="02020404030301010803" pitchFamily="18" charset="0"/>
              </a:rPr>
              <a:t>Si segnala che il Decreto </a:t>
            </a:r>
            <a:r>
              <a:rPr lang="it-IT" u="sng" dirty="0">
                <a:solidFill>
                  <a:schemeClr val="accent1">
                    <a:lumMod val="50000"/>
                  </a:schemeClr>
                </a:solidFill>
                <a:latin typeface="Garamond" panose="02020404030301010803" pitchFamily="18" charset="0"/>
              </a:rPr>
              <a:t>non impone </a:t>
            </a:r>
            <a:r>
              <a:rPr lang="it-IT" dirty="0">
                <a:solidFill>
                  <a:schemeClr val="accent1">
                    <a:lumMod val="50000"/>
                  </a:schemeClr>
                </a:solidFill>
                <a:latin typeface="Garamond" panose="02020404030301010803" pitchFamily="18" charset="0"/>
              </a:rPr>
              <a:t>l’obbligo di inserimento in Statuto di una clausola che recepisca tale norma, da considerarsi, tuttavia, altamente </a:t>
            </a:r>
            <a:r>
              <a:rPr lang="it-IT" b="1" i="1" dirty="0">
                <a:solidFill>
                  <a:schemeClr val="accent1">
                    <a:lumMod val="50000"/>
                  </a:schemeClr>
                </a:solidFill>
                <a:latin typeface="Garamond" panose="02020404030301010803" pitchFamily="18" charset="0"/>
              </a:rPr>
              <a:t>opportuna</a:t>
            </a:r>
            <a:r>
              <a:rPr lang="it-IT" dirty="0">
                <a:solidFill>
                  <a:schemeClr val="accent1">
                    <a:lumMod val="50000"/>
                  </a:schemeClr>
                </a:solidFill>
                <a:latin typeface="Garamond" panose="02020404030301010803" pitchFamily="18" charset="0"/>
              </a:rPr>
              <a:t> nell’ottica di una corretta e trasparente gestione dell’ente.</a:t>
            </a:r>
          </a:p>
        </p:txBody>
      </p:sp>
    </p:spTree>
    <p:extLst>
      <p:ext uri="{BB962C8B-B14F-4D97-AF65-F5344CB8AC3E}">
        <p14:creationId xmlns:p14="http://schemas.microsoft.com/office/powerpoint/2010/main" val="1532573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9C07B02B-F08A-E74E-6A49-D1EB4988E91F}"/>
              </a:ext>
            </a:extLst>
          </p:cNvPr>
          <p:cNvSpPr>
            <a:spLocks noGrp="1"/>
          </p:cNvSpPr>
          <p:nvPr>
            <p:ph type="title"/>
          </p:nvPr>
        </p:nvSpPr>
        <p:spPr>
          <a:xfrm>
            <a:off x="1289303" y="152400"/>
            <a:ext cx="9849751" cy="954287"/>
          </a:xfrm>
        </p:spPr>
        <p:txBody>
          <a:bodyPr anchor="b">
            <a:normAutofit/>
          </a:bodyPr>
          <a:lstStyle/>
          <a:p>
            <a:pPr algn="ctr"/>
            <a:r>
              <a:rPr lang="it-IT" b="1" dirty="0">
                <a:solidFill>
                  <a:schemeClr val="accent1">
                    <a:lumMod val="50000"/>
                  </a:schemeClr>
                </a:solidFill>
                <a:latin typeface="Garamond" panose="02020404030301010803" pitchFamily="18" charset="0"/>
              </a:rPr>
              <a:t>3) ASSENZA DI SCOPO DI LUCRO</a:t>
            </a:r>
          </a:p>
        </p:txBody>
      </p:sp>
      <p:sp>
        <p:nvSpPr>
          <p:cNvPr id="3" name="Segnaposto contenuto 2">
            <a:extLst>
              <a:ext uri="{FF2B5EF4-FFF2-40B4-BE49-F238E27FC236}">
                <a16:creationId xmlns:a16="http://schemas.microsoft.com/office/drawing/2014/main" id="{7F670170-9790-781E-6EF3-8AD4FD326203}"/>
              </a:ext>
            </a:extLst>
          </p:cNvPr>
          <p:cNvSpPr>
            <a:spLocks noGrp="1"/>
          </p:cNvSpPr>
          <p:nvPr>
            <p:ph idx="1"/>
          </p:nvPr>
        </p:nvSpPr>
        <p:spPr>
          <a:xfrm>
            <a:off x="1289304" y="1259087"/>
            <a:ext cx="9849751" cy="4675994"/>
          </a:xfrm>
        </p:spPr>
        <p:txBody>
          <a:bodyPr anchor="ctr">
            <a:normAutofit/>
          </a:bodyPr>
          <a:lstStyle/>
          <a:p>
            <a:pPr marL="0" indent="0">
              <a:buNone/>
            </a:pPr>
            <a:r>
              <a:rPr lang="it-IT" sz="2400" dirty="0">
                <a:solidFill>
                  <a:schemeClr val="accent1">
                    <a:lumMod val="50000"/>
                  </a:schemeClr>
                </a:solidFill>
                <a:latin typeface="Garamond" panose="02020404030301010803" pitchFamily="18" charset="0"/>
              </a:rPr>
              <a:t>La Riforma riconosce sia alle ASD che alle SSD la possibilità di realizzare utili, imponendone però la </a:t>
            </a:r>
            <a:r>
              <a:rPr lang="it-IT" sz="2400" b="1" dirty="0">
                <a:solidFill>
                  <a:schemeClr val="accent1">
                    <a:lumMod val="50000"/>
                  </a:schemeClr>
                </a:solidFill>
                <a:latin typeface="Garamond" panose="02020404030301010803" pitchFamily="18" charset="0"/>
              </a:rPr>
              <a:t>destinazione allo svolgimento dell’attività statutaria o all’incremento del proprio patrimonio </a:t>
            </a:r>
            <a:r>
              <a:rPr lang="it-IT" sz="2400" dirty="0">
                <a:solidFill>
                  <a:schemeClr val="accent1">
                    <a:lumMod val="50000"/>
                  </a:schemeClr>
                </a:solidFill>
                <a:latin typeface="Garamond" panose="02020404030301010803" pitchFamily="18" charset="0"/>
              </a:rPr>
              <a:t>( liceità del c.d. </a:t>
            </a:r>
            <a:r>
              <a:rPr lang="it-IT" sz="2400" i="1" dirty="0">
                <a:solidFill>
                  <a:schemeClr val="accent1">
                    <a:lumMod val="50000"/>
                  </a:schemeClr>
                </a:solidFill>
                <a:latin typeface="Garamond" panose="02020404030301010803" pitchFamily="18" charset="0"/>
              </a:rPr>
              <a:t>lucro oggettivo</a:t>
            </a:r>
            <a:r>
              <a:rPr lang="it-IT" sz="2400" dirty="0">
                <a:solidFill>
                  <a:schemeClr val="accent1">
                    <a:lumMod val="50000"/>
                  </a:schemeClr>
                </a:solidFill>
                <a:latin typeface="Garamond" panose="02020404030301010803" pitchFamily="18" charset="0"/>
              </a:rPr>
              <a:t>)</a:t>
            </a:r>
          </a:p>
          <a:p>
            <a:pPr marL="0" indent="0">
              <a:buNone/>
            </a:pPr>
            <a:r>
              <a:rPr lang="it-IT" sz="2400" dirty="0">
                <a:solidFill>
                  <a:schemeClr val="accent1">
                    <a:lumMod val="50000"/>
                  </a:schemeClr>
                </a:solidFill>
                <a:latin typeface="Garamond" panose="02020404030301010803" pitchFamily="18" charset="0"/>
              </a:rPr>
              <a:t>Il Legislatore, in analogia con quanto previsto dal Dlgs 117/2017 in materia di Enti del Terzo Settore, non vieta all’ente di operare secondo principi di economicità.</a:t>
            </a:r>
          </a:p>
          <a:p>
            <a:pPr marL="0" indent="0">
              <a:buNone/>
            </a:pPr>
            <a:r>
              <a:rPr lang="it-IT" sz="2400" b="1" dirty="0">
                <a:solidFill>
                  <a:schemeClr val="accent1">
                    <a:lumMod val="50000"/>
                  </a:schemeClr>
                </a:solidFill>
                <a:latin typeface="Garamond" panose="02020404030301010803" pitchFamily="18" charset="0"/>
              </a:rPr>
              <a:t>Vieta</a:t>
            </a:r>
            <a:r>
              <a:rPr lang="it-IT" sz="2400" dirty="0">
                <a:solidFill>
                  <a:schemeClr val="accent1">
                    <a:lumMod val="50000"/>
                  </a:schemeClr>
                </a:solidFill>
                <a:latin typeface="Garamond" panose="02020404030301010803" pitchFamily="18" charset="0"/>
              </a:rPr>
              <a:t>, al contrario, il c.d. </a:t>
            </a:r>
            <a:r>
              <a:rPr lang="it-IT" sz="2400" i="1" dirty="0">
                <a:solidFill>
                  <a:schemeClr val="accent1">
                    <a:lumMod val="50000"/>
                  </a:schemeClr>
                </a:solidFill>
                <a:latin typeface="Garamond" panose="02020404030301010803" pitchFamily="18" charset="0"/>
              </a:rPr>
              <a:t>lucro soggettivo </a:t>
            </a:r>
            <a:r>
              <a:rPr lang="it-IT" sz="2400" dirty="0">
                <a:solidFill>
                  <a:schemeClr val="accent1">
                    <a:lumMod val="50000"/>
                  </a:schemeClr>
                </a:solidFill>
                <a:latin typeface="Garamond" panose="02020404030301010803" pitchFamily="18" charset="0"/>
              </a:rPr>
              <a:t>che si sostanzia nella </a:t>
            </a:r>
            <a:r>
              <a:rPr lang="it-IT" sz="2400" u="sng" dirty="0">
                <a:solidFill>
                  <a:schemeClr val="accent1">
                    <a:lumMod val="50000"/>
                  </a:schemeClr>
                </a:solidFill>
                <a:latin typeface="Garamond" panose="02020404030301010803" pitchFamily="18" charset="0"/>
              </a:rPr>
              <a:t>distribuzione diretta</a:t>
            </a:r>
            <a:r>
              <a:rPr lang="it-IT" sz="2400" dirty="0">
                <a:solidFill>
                  <a:schemeClr val="accent1">
                    <a:lumMod val="50000"/>
                  </a:schemeClr>
                </a:solidFill>
                <a:latin typeface="Garamond" panose="02020404030301010803" pitchFamily="18" charset="0"/>
              </a:rPr>
              <a:t> di dividendi tra soci, associati o organi, anche a seguito di</a:t>
            </a:r>
            <a:r>
              <a:rPr lang="it-IT" sz="2400" b="1" dirty="0">
                <a:solidFill>
                  <a:schemeClr val="accent1">
                    <a:lumMod val="50000"/>
                  </a:schemeClr>
                </a:solidFill>
                <a:latin typeface="Garamond" panose="02020404030301010803" pitchFamily="18" charset="0"/>
              </a:rPr>
              <a:t> recesso </a:t>
            </a:r>
            <a:r>
              <a:rPr lang="it-IT" sz="2400" dirty="0">
                <a:solidFill>
                  <a:schemeClr val="accent1">
                    <a:lumMod val="50000"/>
                  </a:schemeClr>
                </a:solidFill>
                <a:latin typeface="Garamond" panose="02020404030301010803" pitchFamily="18" charset="0"/>
              </a:rPr>
              <a:t>o di qualsivoglia causa di </a:t>
            </a:r>
            <a:r>
              <a:rPr lang="it-IT" sz="2400" b="1" dirty="0">
                <a:solidFill>
                  <a:schemeClr val="accent1">
                    <a:lumMod val="50000"/>
                  </a:schemeClr>
                </a:solidFill>
                <a:latin typeface="Garamond" panose="02020404030301010803" pitchFamily="18" charset="0"/>
              </a:rPr>
              <a:t>scioglimento individuale </a:t>
            </a:r>
            <a:r>
              <a:rPr lang="it-IT" sz="2400" dirty="0">
                <a:solidFill>
                  <a:schemeClr val="accent1">
                    <a:lumMod val="50000"/>
                  </a:schemeClr>
                </a:solidFill>
                <a:latin typeface="Garamond" panose="02020404030301010803" pitchFamily="18" charset="0"/>
              </a:rPr>
              <a:t>del rapporto.</a:t>
            </a:r>
          </a:p>
          <a:p>
            <a:pPr marL="0" indent="0">
              <a:buNone/>
            </a:pPr>
            <a:r>
              <a:rPr lang="it-IT" sz="2400" dirty="0">
                <a:solidFill>
                  <a:schemeClr val="accent1">
                    <a:lumMod val="50000"/>
                  </a:schemeClr>
                </a:solidFill>
                <a:latin typeface="Garamond" panose="02020404030301010803" pitchFamily="18" charset="0"/>
              </a:rPr>
              <a:t>Sono fatte salve alcune </a:t>
            </a:r>
            <a:r>
              <a:rPr lang="it-IT" sz="2400" b="1" dirty="0">
                <a:solidFill>
                  <a:schemeClr val="accent1">
                    <a:lumMod val="50000"/>
                  </a:schemeClr>
                </a:solidFill>
                <a:latin typeface="Garamond" panose="02020404030301010803" pitchFamily="18" charset="0"/>
              </a:rPr>
              <a:t>ECCEZIONI riservate a Società Sportive Dilettantistiche…</a:t>
            </a:r>
            <a:endParaRPr lang="it-IT" sz="2400" dirty="0">
              <a:solidFill>
                <a:schemeClr val="accent1">
                  <a:lumMod val="50000"/>
                </a:schemeClr>
              </a:solidFill>
              <a:latin typeface="Garamond" panose="02020404030301010803" pitchFamily="18" charset="0"/>
            </a:endParaRPr>
          </a:p>
        </p:txBody>
      </p:sp>
    </p:spTree>
    <p:extLst>
      <p:ext uri="{BB962C8B-B14F-4D97-AF65-F5344CB8AC3E}">
        <p14:creationId xmlns:p14="http://schemas.microsoft.com/office/powerpoint/2010/main" val="2455793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9DB7DD14-F310-ED95-3F14-9356C0EE6CA7}"/>
              </a:ext>
            </a:extLst>
          </p:cNvPr>
          <p:cNvSpPr>
            <a:spLocks noGrp="1"/>
          </p:cNvSpPr>
          <p:nvPr>
            <p:ph type="title"/>
          </p:nvPr>
        </p:nvSpPr>
        <p:spPr>
          <a:xfrm>
            <a:off x="838200" y="267493"/>
            <a:ext cx="10515600" cy="827088"/>
          </a:xfrm>
        </p:spPr>
        <p:txBody>
          <a:bodyPr>
            <a:normAutofit/>
          </a:bodyPr>
          <a:lstStyle/>
          <a:p>
            <a:pPr algn="ctr"/>
            <a:r>
              <a:rPr lang="it-IT" sz="4000" b="1" dirty="0">
                <a:solidFill>
                  <a:schemeClr val="accent1">
                    <a:lumMod val="50000"/>
                  </a:schemeClr>
                </a:solidFill>
                <a:latin typeface="Garamond" panose="02020404030301010803" pitchFamily="18" charset="0"/>
              </a:rPr>
              <a:t>Auto-destinazione degli utili per </a:t>
            </a:r>
            <a:r>
              <a:rPr lang="it-IT" sz="4000" b="1" u="sng" dirty="0">
                <a:solidFill>
                  <a:schemeClr val="accent1">
                    <a:lumMod val="50000"/>
                  </a:schemeClr>
                </a:solidFill>
                <a:latin typeface="Garamond" panose="02020404030301010803" pitchFamily="18" charset="0"/>
              </a:rPr>
              <a:t>SSD</a:t>
            </a:r>
          </a:p>
        </p:txBody>
      </p:sp>
      <p:sp>
        <p:nvSpPr>
          <p:cNvPr id="5" name="Segnaposto contenuto 4">
            <a:extLst>
              <a:ext uri="{FF2B5EF4-FFF2-40B4-BE49-F238E27FC236}">
                <a16:creationId xmlns:a16="http://schemas.microsoft.com/office/drawing/2014/main" id="{B032B344-F712-B937-32AD-3CDEC8AA82E7}"/>
              </a:ext>
            </a:extLst>
          </p:cNvPr>
          <p:cNvSpPr>
            <a:spLocks noGrp="1"/>
          </p:cNvSpPr>
          <p:nvPr>
            <p:ph sz="half" idx="1"/>
          </p:nvPr>
        </p:nvSpPr>
        <p:spPr>
          <a:xfrm>
            <a:off x="838200" y="1125273"/>
            <a:ext cx="5181600" cy="4547394"/>
          </a:xfrm>
        </p:spPr>
        <p:txBody>
          <a:bodyPr>
            <a:normAutofit fontScale="92500" lnSpcReduction="20000"/>
          </a:bodyPr>
          <a:lstStyle/>
          <a:p>
            <a:pPr marL="0" indent="0">
              <a:buNone/>
            </a:pPr>
            <a:r>
              <a:rPr lang="it-IT" b="1" dirty="0">
                <a:solidFill>
                  <a:schemeClr val="accent2"/>
                </a:solidFill>
                <a:latin typeface="Garamond" panose="02020404030301010803" pitchFamily="18" charset="0"/>
              </a:rPr>
              <a:t>Società di capitali e cooperative non a mutualità prevalente:</a:t>
            </a:r>
          </a:p>
          <a:p>
            <a:pPr marL="0" indent="0">
              <a:buNone/>
            </a:pPr>
            <a:r>
              <a:rPr lang="it-IT" dirty="0">
                <a:solidFill>
                  <a:schemeClr val="accent1">
                    <a:lumMod val="50000"/>
                  </a:schemeClr>
                </a:solidFill>
                <a:latin typeface="Garamond" panose="02020404030301010803" pitchFamily="18" charset="0"/>
              </a:rPr>
              <a:t>quota inferiore al </a:t>
            </a:r>
            <a:r>
              <a:rPr lang="it-IT" sz="3500" b="1" dirty="0">
                <a:solidFill>
                  <a:srgbClr val="C00000"/>
                </a:solidFill>
                <a:latin typeface="Garamond" panose="02020404030301010803" pitchFamily="18" charset="0"/>
              </a:rPr>
              <a:t>50% </a:t>
            </a:r>
            <a:r>
              <a:rPr lang="it-IT" dirty="0">
                <a:solidFill>
                  <a:schemeClr val="accent1">
                    <a:lumMod val="50000"/>
                  </a:schemeClr>
                </a:solidFill>
                <a:latin typeface="Garamond" panose="02020404030301010803" pitchFamily="18" charset="0"/>
              </a:rPr>
              <a:t>degli utili e avanzi di gestioni </a:t>
            </a:r>
            <a:r>
              <a:rPr lang="it-IT" u="sng" dirty="0">
                <a:solidFill>
                  <a:schemeClr val="accent1">
                    <a:lumMod val="50000"/>
                  </a:schemeClr>
                </a:solidFill>
                <a:latin typeface="Garamond" panose="02020404030301010803" pitchFamily="18" charset="0"/>
              </a:rPr>
              <a:t>annuali,</a:t>
            </a:r>
            <a:r>
              <a:rPr lang="it-IT" dirty="0">
                <a:solidFill>
                  <a:schemeClr val="accent1">
                    <a:lumMod val="50000"/>
                  </a:schemeClr>
                </a:solidFill>
                <a:latin typeface="Garamond" panose="02020404030301010803" pitchFamily="18" charset="0"/>
              </a:rPr>
              <a:t> dedotte perdite di esercizi precedenti, destinata a:</a:t>
            </a:r>
          </a:p>
          <a:p>
            <a:r>
              <a:rPr lang="it-IT" dirty="0">
                <a:solidFill>
                  <a:schemeClr val="accent1">
                    <a:lumMod val="50000"/>
                  </a:schemeClr>
                </a:solidFill>
                <a:latin typeface="Garamond" panose="02020404030301010803" pitchFamily="18" charset="0"/>
              </a:rPr>
              <a:t>Aumento gratuito del capitale sociale sottoscritto e versato;</a:t>
            </a:r>
          </a:p>
          <a:p>
            <a:r>
              <a:rPr lang="it-IT" dirty="0">
                <a:solidFill>
                  <a:schemeClr val="accent1">
                    <a:lumMod val="50000"/>
                  </a:schemeClr>
                </a:solidFill>
                <a:latin typeface="Garamond" panose="02020404030301010803" pitchFamily="18" charset="0"/>
              </a:rPr>
              <a:t>Distribuzione dei dividendi ai soci, anche mediante emissione di strumenti finanziari, nei limiti dell’interesse massimo dei buoni postali fruttiferi aumentato del 2,5% rispetto al capitale versato;</a:t>
            </a:r>
          </a:p>
        </p:txBody>
      </p:sp>
      <p:sp>
        <p:nvSpPr>
          <p:cNvPr id="6" name="Segnaposto contenuto 5">
            <a:extLst>
              <a:ext uri="{FF2B5EF4-FFF2-40B4-BE49-F238E27FC236}">
                <a16:creationId xmlns:a16="http://schemas.microsoft.com/office/drawing/2014/main" id="{82ED974E-06A7-615D-95E9-4C2597883409}"/>
              </a:ext>
            </a:extLst>
          </p:cNvPr>
          <p:cNvSpPr>
            <a:spLocks noGrp="1"/>
          </p:cNvSpPr>
          <p:nvPr>
            <p:ph sz="half" idx="2"/>
          </p:nvPr>
        </p:nvSpPr>
        <p:spPr>
          <a:xfrm>
            <a:off x="6172202" y="1125273"/>
            <a:ext cx="5181600" cy="4784460"/>
          </a:xfrm>
        </p:spPr>
        <p:txBody>
          <a:bodyPr>
            <a:normAutofit fontScale="92500" lnSpcReduction="20000"/>
          </a:bodyPr>
          <a:lstStyle/>
          <a:p>
            <a:pPr marL="0" indent="0">
              <a:buNone/>
            </a:pPr>
            <a:r>
              <a:rPr lang="it-IT" dirty="0">
                <a:solidFill>
                  <a:schemeClr val="accent1">
                    <a:lumMod val="50000"/>
                  </a:schemeClr>
                </a:solidFill>
                <a:latin typeface="Garamond" panose="02020404030301010803" pitchFamily="18" charset="0"/>
              </a:rPr>
              <a:t>Società di capitali e cooperative </a:t>
            </a:r>
            <a:r>
              <a:rPr lang="it-IT" b="1" dirty="0">
                <a:solidFill>
                  <a:schemeClr val="accent2"/>
                </a:solidFill>
                <a:latin typeface="Garamond" panose="02020404030301010803" pitchFamily="18" charset="0"/>
              </a:rPr>
              <a:t>non a mutualità prevalente </a:t>
            </a:r>
            <a:r>
              <a:rPr lang="it-IT" dirty="0">
                <a:solidFill>
                  <a:schemeClr val="accent1">
                    <a:lumMod val="50000"/>
                  </a:schemeClr>
                </a:solidFill>
                <a:latin typeface="Garamond" panose="02020404030301010803" pitchFamily="18" charset="0"/>
              </a:rPr>
              <a:t>che gestiscono piscine, palestre o impianti sportivi, in qualità di </a:t>
            </a:r>
            <a:r>
              <a:rPr lang="it-IT" b="1" dirty="0">
                <a:solidFill>
                  <a:schemeClr val="accent2"/>
                </a:solidFill>
                <a:latin typeface="Garamond" panose="02020404030301010803" pitchFamily="18" charset="0"/>
              </a:rPr>
              <a:t>proprietari, conduttori o concessionari</a:t>
            </a:r>
            <a:r>
              <a:rPr lang="it-IT" dirty="0">
                <a:solidFill>
                  <a:schemeClr val="accent2"/>
                </a:solidFill>
                <a:latin typeface="Garamond" panose="02020404030301010803" pitchFamily="18" charset="0"/>
              </a:rPr>
              <a:t>:</a:t>
            </a:r>
          </a:p>
          <a:p>
            <a:pPr marL="0" indent="0">
              <a:buNone/>
            </a:pPr>
            <a:r>
              <a:rPr lang="it-IT" dirty="0">
                <a:solidFill>
                  <a:schemeClr val="accent1">
                    <a:lumMod val="50000"/>
                  </a:schemeClr>
                </a:solidFill>
                <a:latin typeface="Garamond" panose="02020404030301010803" pitchFamily="18" charset="0"/>
              </a:rPr>
              <a:t>La predetta quota è aumentata fino al </a:t>
            </a:r>
            <a:r>
              <a:rPr lang="it-IT" sz="3500" b="1" dirty="0">
                <a:solidFill>
                  <a:srgbClr val="C00000"/>
                </a:solidFill>
                <a:latin typeface="Garamond" panose="02020404030301010803" pitchFamily="18" charset="0"/>
              </a:rPr>
              <a:t>80%</a:t>
            </a:r>
            <a:r>
              <a:rPr lang="it-IT" dirty="0">
                <a:solidFill>
                  <a:schemeClr val="accent1">
                    <a:lumMod val="50000"/>
                  </a:schemeClr>
                </a:solidFill>
                <a:latin typeface="Garamond" panose="02020404030301010803" pitchFamily="18" charset="0"/>
              </a:rPr>
              <a:t> degli utili ed avanzi di esercizio, ferme restando le modalità di devoluzione.</a:t>
            </a:r>
          </a:p>
          <a:p>
            <a:pPr marL="0" indent="0">
              <a:buNone/>
            </a:pPr>
            <a:endParaRPr lang="it-IT" dirty="0">
              <a:latin typeface="Garamond" panose="02020404030301010803" pitchFamily="18" charset="0"/>
            </a:endParaRPr>
          </a:p>
        </p:txBody>
      </p:sp>
    </p:spTree>
    <p:extLst>
      <p:ext uri="{BB962C8B-B14F-4D97-AF65-F5344CB8AC3E}">
        <p14:creationId xmlns:p14="http://schemas.microsoft.com/office/powerpoint/2010/main" val="3201394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9" name="Group 28">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30" name="Freeform: Shape 29">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9" name="Titolo 18">
            <a:extLst>
              <a:ext uri="{FF2B5EF4-FFF2-40B4-BE49-F238E27FC236}">
                <a16:creationId xmlns:a16="http://schemas.microsoft.com/office/drawing/2014/main" id="{CAC2D241-ED98-4CF2-8C52-8B3D1D6310E5}"/>
              </a:ext>
            </a:extLst>
          </p:cNvPr>
          <p:cNvSpPr>
            <a:spLocks noGrp="1"/>
          </p:cNvSpPr>
          <p:nvPr>
            <p:ph type="title"/>
          </p:nvPr>
        </p:nvSpPr>
        <p:spPr>
          <a:xfrm>
            <a:off x="466337" y="999067"/>
            <a:ext cx="3132666" cy="4158719"/>
          </a:xfrm>
        </p:spPr>
        <p:txBody>
          <a:bodyPr>
            <a:normAutofit/>
          </a:bodyPr>
          <a:lstStyle/>
          <a:p>
            <a:r>
              <a:rPr lang="it-IT" sz="2800" b="1" dirty="0">
                <a:solidFill>
                  <a:schemeClr val="accent1">
                    <a:lumMod val="50000"/>
                  </a:schemeClr>
                </a:solidFill>
                <a:latin typeface="Garamond" panose="02020404030301010803" pitchFamily="18" charset="0"/>
              </a:rPr>
              <a:t>4) </a:t>
            </a:r>
            <a:br>
              <a:rPr lang="it-IT" sz="2800" b="1" dirty="0">
                <a:solidFill>
                  <a:schemeClr val="accent1">
                    <a:lumMod val="50000"/>
                  </a:schemeClr>
                </a:solidFill>
                <a:latin typeface="Garamond" panose="02020404030301010803" pitchFamily="18" charset="0"/>
              </a:rPr>
            </a:br>
            <a:br>
              <a:rPr lang="it-IT" sz="2800" b="1" dirty="0">
                <a:solidFill>
                  <a:schemeClr val="accent1">
                    <a:lumMod val="50000"/>
                  </a:schemeClr>
                </a:solidFill>
                <a:latin typeface="Garamond" panose="02020404030301010803" pitchFamily="18" charset="0"/>
              </a:rPr>
            </a:br>
            <a:r>
              <a:rPr lang="it-IT" sz="2800" b="1" dirty="0">
                <a:solidFill>
                  <a:schemeClr val="accent1">
                    <a:lumMod val="50000"/>
                  </a:schemeClr>
                </a:solidFill>
                <a:latin typeface="Garamond" panose="02020404030301010803" pitchFamily="18" charset="0"/>
              </a:rPr>
              <a:t>Clausole Statutarie </a:t>
            </a:r>
            <a:r>
              <a:rPr lang="it-IT" sz="2800" b="1" i="1" dirty="0">
                <a:solidFill>
                  <a:schemeClr val="accent1">
                    <a:lumMod val="50000"/>
                  </a:schemeClr>
                </a:solidFill>
                <a:latin typeface="Garamond" panose="02020404030301010803" pitchFamily="18" charset="0"/>
              </a:rPr>
              <a:t>opportune</a:t>
            </a:r>
            <a:r>
              <a:rPr lang="it-IT" sz="2800" b="1" dirty="0">
                <a:solidFill>
                  <a:schemeClr val="accent1">
                    <a:lumMod val="50000"/>
                  </a:schemeClr>
                </a:solidFill>
                <a:latin typeface="Garamond" panose="02020404030301010803" pitchFamily="18" charset="0"/>
              </a:rPr>
              <a:t> ove mancanti</a:t>
            </a:r>
          </a:p>
        </p:txBody>
      </p:sp>
      <p:sp>
        <p:nvSpPr>
          <p:cNvPr id="20" name="Segnaposto contenuto 19">
            <a:extLst>
              <a:ext uri="{FF2B5EF4-FFF2-40B4-BE49-F238E27FC236}">
                <a16:creationId xmlns:a16="http://schemas.microsoft.com/office/drawing/2014/main" id="{FECF7713-79F6-C6E6-B394-EE544341ABF8}"/>
              </a:ext>
            </a:extLst>
          </p:cNvPr>
          <p:cNvSpPr>
            <a:spLocks noGrp="1"/>
          </p:cNvSpPr>
          <p:nvPr>
            <p:ph idx="1"/>
          </p:nvPr>
        </p:nvSpPr>
        <p:spPr>
          <a:xfrm>
            <a:off x="3810001" y="339625"/>
            <a:ext cx="7549558" cy="6574949"/>
          </a:xfrm>
        </p:spPr>
        <p:txBody>
          <a:bodyPr anchor="ctr">
            <a:normAutofit/>
          </a:bodyPr>
          <a:lstStyle/>
          <a:p>
            <a:r>
              <a:rPr lang="it-IT" b="1" dirty="0">
                <a:solidFill>
                  <a:schemeClr val="accent2"/>
                </a:solidFill>
                <a:latin typeface="Garamond" panose="02020404030301010803" pitchFamily="18" charset="0"/>
              </a:rPr>
              <a:t>Democraticità interna nelle ASD: </a:t>
            </a:r>
            <a:r>
              <a:rPr lang="it-IT" dirty="0">
                <a:solidFill>
                  <a:schemeClr val="tx2"/>
                </a:solidFill>
                <a:latin typeface="Garamond" panose="02020404030301010803" pitchFamily="18" charset="0"/>
              </a:rPr>
              <a:t>clausole che adeguino lo statuto alla pronuncia n. 2322/2022 della Corte di Cassazione, recepita dal Ministero del Lavoro in materia di ETS, finalizzata a garantire il diritto di voto e di intervento in assemblea ad associati </a:t>
            </a:r>
            <a:r>
              <a:rPr lang="it-IT" b="1" dirty="0">
                <a:solidFill>
                  <a:schemeClr val="tx2"/>
                </a:solidFill>
                <a:latin typeface="Garamond" panose="02020404030301010803" pitchFamily="18" charset="0"/>
              </a:rPr>
              <a:t>minorenni</a:t>
            </a:r>
            <a:r>
              <a:rPr lang="it-IT" dirty="0">
                <a:solidFill>
                  <a:schemeClr val="tx2"/>
                </a:solidFill>
                <a:latin typeface="Garamond" panose="02020404030301010803" pitchFamily="18" charset="0"/>
              </a:rPr>
              <a:t>, per mezzo degli esercenti la responsabilità genitoriale.</a:t>
            </a:r>
          </a:p>
          <a:p>
            <a:pPr marL="0" indent="0">
              <a:buNone/>
            </a:pPr>
            <a:endParaRPr lang="it-IT" dirty="0">
              <a:solidFill>
                <a:schemeClr val="tx2"/>
              </a:solidFill>
              <a:latin typeface="Garamond" panose="02020404030301010803" pitchFamily="18" charset="0"/>
            </a:endParaRPr>
          </a:p>
          <a:p>
            <a:r>
              <a:rPr lang="it-IT" b="1" dirty="0">
                <a:solidFill>
                  <a:schemeClr val="accent2"/>
                </a:solidFill>
                <a:latin typeface="Garamond" panose="02020404030301010803" pitchFamily="18" charset="0"/>
              </a:rPr>
              <a:t>Assemblee Virtuali: </a:t>
            </a:r>
            <a:r>
              <a:rPr lang="it-IT" dirty="0">
                <a:solidFill>
                  <a:schemeClr val="accent1">
                    <a:lumMod val="50000"/>
                  </a:schemeClr>
                </a:solidFill>
                <a:latin typeface="Garamond" panose="02020404030301010803" pitchFamily="18" charset="0"/>
              </a:rPr>
              <a:t>Conformemente a quanto affermato dal Consiglio Notarile di Milano, gli </a:t>
            </a:r>
            <a:r>
              <a:rPr lang="it-IT" b="1" dirty="0">
                <a:solidFill>
                  <a:schemeClr val="accent1">
                    <a:lumMod val="50000"/>
                  </a:schemeClr>
                </a:solidFill>
                <a:latin typeface="Garamond" panose="02020404030301010803" pitchFamily="18" charset="0"/>
              </a:rPr>
              <a:t>ETS</a:t>
            </a:r>
            <a:r>
              <a:rPr lang="it-IT" dirty="0">
                <a:solidFill>
                  <a:schemeClr val="accent1">
                    <a:lumMod val="50000"/>
                  </a:schemeClr>
                </a:solidFill>
                <a:latin typeface="Garamond" panose="02020404030301010803" pitchFamily="18" charset="0"/>
              </a:rPr>
              <a:t> (anche sportivi) necessitano di </a:t>
            </a:r>
            <a:r>
              <a:rPr lang="it-IT" b="1" dirty="0">
                <a:solidFill>
                  <a:schemeClr val="accent1">
                    <a:lumMod val="50000"/>
                  </a:schemeClr>
                </a:solidFill>
                <a:latin typeface="Garamond" panose="02020404030301010803" pitchFamily="18" charset="0"/>
              </a:rPr>
              <a:t>apposita clausola statutaria </a:t>
            </a:r>
            <a:r>
              <a:rPr lang="it-IT" dirty="0">
                <a:solidFill>
                  <a:schemeClr val="accent1">
                    <a:lumMod val="50000"/>
                  </a:schemeClr>
                </a:solidFill>
                <a:latin typeface="Garamond" panose="02020404030301010803" pitchFamily="18" charset="0"/>
              </a:rPr>
              <a:t>che consenta assemblee telematiche e/o voto per corrispondenza; detta facoltà è riconosciuta ad </a:t>
            </a:r>
            <a:r>
              <a:rPr lang="it-IT" b="1" dirty="0">
                <a:solidFill>
                  <a:schemeClr val="accent1">
                    <a:lumMod val="50000"/>
                  </a:schemeClr>
                </a:solidFill>
                <a:latin typeface="Garamond" panose="02020404030301010803" pitchFamily="18" charset="0"/>
              </a:rPr>
              <a:t>ASD e SSD</a:t>
            </a:r>
            <a:r>
              <a:rPr lang="it-IT" dirty="0">
                <a:solidFill>
                  <a:schemeClr val="accent1">
                    <a:lumMod val="50000"/>
                  </a:schemeClr>
                </a:solidFill>
                <a:latin typeface="Garamond" panose="02020404030301010803" pitchFamily="18" charset="0"/>
              </a:rPr>
              <a:t>, diversi dagli ETS, anche </a:t>
            </a:r>
            <a:r>
              <a:rPr lang="it-IT" b="1" dirty="0">
                <a:solidFill>
                  <a:schemeClr val="accent1">
                    <a:lumMod val="50000"/>
                  </a:schemeClr>
                </a:solidFill>
                <a:latin typeface="Garamond" panose="02020404030301010803" pitchFamily="18" charset="0"/>
              </a:rPr>
              <a:t>in assenza di clausola statutaria.</a:t>
            </a:r>
            <a:endParaRPr lang="it-IT" b="1" dirty="0">
              <a:solidFill>
                <a:schemeClr val="accent2"/>
              </a:solidFill>
              <a:latin typeface="Garamond" panose="02020404030301010803" pitchFamily="18" charset="0"/>
            </a:endParaRPr>
          </a:p>
          <a:p>
            <a:pPr marL="342900" indent="-342900">
              <a:buFont typeface="+mj-lt"/>
              <a:buAutoNum type="alphaLcPeriod"/>
            </a:pPr>
            <a:endParaRPr lang="it-IT" b="1" dirty="0">
              <a:solidFill>
                <a:schemeClr val="tx2"/>
              </a:solidFill>
              <a:latin typeface="Garamond" panose="02020404030301010803" pitchFamily="18" charset="0"/>
            </a:endParaRPr>
          </a:p>
        </p:txBody>
      </p:sp>
    </p:spTree>
    <p:extLst>
      <p:ext uri="{BB962C8B-B14F-4D97-AF65-F5344CB8AC3E}">
        <p14:creationId xmlns:p14="http://schemas.microsoft.com/office/powerpoint/2010/main" val="791297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DA1F35B-C8F7-4A5A-9339-7DA4D785B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B2D4AD41-40DA-4A81-92F5-B6E3BA1ED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746107">
            <a:off x="8175088" y="45795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80FA1A4B-3BD9-1D1C-331B-2965BB082CC3}"/>
              </a:ext>
            </a:extLst>
          </p:cNvPr>
          <p:cNvSpPr>
            <a:spLocks noGrp="1"/>
          </p:cNvSpPr>
          <p:nvPr>
            <p:ph type="title"/>
          </p:nvPr>
        </p:nvSpPr>
        <p:spPr>
          <a:xfrm>
            <a:off x="838200" y="365125"/>
            <a:ext cx="10515600" cy="1325563"/>
          </a:xfrm>
        </p:spPr>
        <p:txBody>
          <a:bodyPr>
            <a:normAutofit/>
          </a:bodyPr>
          <a:lstStyle/>
          <a:p>
            <a:pPr algn="ctr"/>
            <a:r>
              <a:rPr lang="it-IT" sz="3600" dirty="0">
                <a:solidFill>
                  <a:schemeClr val="accent1">
                    <a:lumMod val="50000"/>
                  </a:schemeClr>
                </a:solidFill>
                <a:latin typeface="Garamond" panose="02020404030301010803" pitchFamily="18" charset="0"/>
              </a:rPr>
              <a:t>Sul punto, l’atto costitutivo potrebbe implementare le seguenti </a:t>
            </a:r>
            <a:r>
              <a:rPr lang="it-IT" sz="3600" b="1" i="1" dirty="0">
                <a:solidFill>
                  <a:schemeClr val="accent1">
                    <a:lumMod val="50000"/>
                  </a:schemeClr>
                </a:solidFill>
                <a:latin typeface="Garamond" panose="02020404030301010803" pitchFamily="18" charset="0"/>
              </a:rPr>
              <a:t>clausole</a:t>
            </a:r>
            <a:r>
              <a:rPr lang="it-IT" sz="3600" b="1" dirty="0">
                <a:solidFill>
                  <a:schemeClr val="accent1">
                    <a:lumMod val="50000"/>
                  </a:schemeClr>
                </a:solidFill>
                <a:latin typeface="Garamond" panose="02020404030301010803" pitchFamily="18" charset="0"/>
              </a:rPr>
              <a:t>:</a:t>
            </a:r>
          </a:p>
        </p:txBody>
      </p:sp>
      <p:graphicFrame>
        <p:nvGraphicFramePr>
          <p:cNvPr id="5" name="Segnaposto contenuto 2">
            <a:extLst>
              <a:ext uri="{FF2B5EF4-FFF2-40B4-BE49-F238E27FC236}">
                <a16:creationId xmlns:a16="http://schemas.microsoft.com/office/drawing/2014/main" id="{DEAFB872-59F9-7F31-3DB3-8D9BDD3C257F}"/>
              </a:ext>
            </a:extLst>
          </p:cNvPr>
          <p:cNvGraphicFramePr>
            <a:graphicFrameLocks noGrp="1"/>
          </p:cNvGraphicFramePr>
          <p:nvPr>
            <p:ph idx="1"/>
            <p:extLst>
              <p:ext uri="{D42A27DB-BD31-4B8C-83A1-F6EECF244321}">
                <p14:modId xmlns:p14="http://schemas.microsoft.com/office/powerpoint/2010/main" val="3651509982"/>
              </p:ext>
            </p:extLst>
          </p:nvPr>
        </p:nvGraphicFramePr>
        <p:xfrm>
          <a:off x="186267" y="1422400"/>
          <a:ext cx="11870266" cy="5070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9083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45EA98A3-1FDF-5E51-19D8-C2FA9C9D5790}"/>
              </a:ext>
            </a:extLst>
          </p:cNvPr>
          <p:cNvSpPr>
            <a:spLocks noGrp="1"/>
          </p:cNvSpPr>
          <p:nvPr>
            <p:ph type="title"/>
          </p:nvPr>
        </p:nvSpPr>
        <p:spPr>
          <a:xfrm>
            <a:off x="838200" y="365125"/>
            <a:ext cx="10515600" cy="1325563"/>
          </a:xfrm>
        </p:spPr>
        <p:txBody>
          <a:bodyPr>
            <a:normAutofit/>
          </a:bodyPr>
          <a:lstStyle/>
          <a:p>
            <a:pPr algn="ctr"/>
            <a:r>
              <a:rPr lang="it-IT" b="1" dirty="0">
                <a:solidFill>
                  <a:schemeClr val="accent1">
                    <a:lumMod val="50000"/>
                  </a:schemeClr>
                </a:solidFill>
                <a:latin typeface="Garamond" panose="02020404030301010803" pitchFamily="18" charset="0"/>
              </a:rPr>
              <a:t>Il Registro Nazionale delle Attività Sportive Dilettantistiche</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CA2D5CF2-2F7F-412F-FE8B-339BAA72B08F}"/>
              </a:ext>
            </a:extLst>
          </p:cNvPr>
          <p:cNvSpPr>
            <a:spLocks noGrp="1"/>
          </p:cNvSpPr>
          <p:nvPr>
            <p:ph idx="1"/>
          </p:nvPr>
        </p:nvSpPr>
        <p:spPr>
          <a:xfrm>
            <a:off x="838200" y="1745551"/>
            <a:ext cx="10515600" cy="4747323"/>
          </a:xfrm>
        </p:spPr>
        <p:txBody>
          <a:bodyPr>
            <a:noAutofit/>
          </a:bodyPr>
          <a:lstStyle/>
          <a:p>
            <a:pPr marL="0" indent="0">
              <a:buNone/>
            </a:pPr>
            <a:r>
              <a:rPr lang="it-IT" sz="2600" dirty="0">
                <a:solidFill>
                  <a:schemeClr val="accent1">
                    <a:lumMod val="50000"/>
                  </a:schemeClr>
                </a:solidFill>
                <a:latin typeface="Garamond" panose="02020404030301010803" pitchFamily="18" charset="0"/>
              </a:rPr>
              <a:t>Tutte le Società e Associazioni sportive dilettantistiche </a:t>
            </a:r>
            <a:r>
              <a:rPr lang="it-IT" sz="2600" b="1" dirty="0">
                <a:solidFill>
                  <a:schemeClr val="accent1">
                    <a:lumMod val="50000"/>
                  </a:schemeClr>
                </a:solidFill>
                <a:latin typeface="Garamond" panose="02020404030301010803" pitchFamily="18" charset="0"/>
              </a:rPr>
              <a:t>devono</a:t>
            </a:r>
            <a:r>
              <a:rPr lang="it-IT" sz="2600" dirty="0">
                <a:solidFill>
                  <a:schemeClr val="accent1">
                    <a:lumMod val="50000"/>
                  </a:schemeClr>
                </a:solidFill>
                <a:latin typeface="Garamond" panose="02020404030301010803" pitchFamily="18" charset="0"/>
              </a:rPr>
              <a:t> essere iscritte nel RNASD, istituito presso il Dipartimento per lo Sport, per poter accedere a </a:t>
            </a:r>
            <a:r>
              <a:rPr lang="it-IT" sz="2600" b="1" dirty="0">
                <a:solidFill>
                  <a:schemeClr val="accent1">
                    <a:lumMod val="50000"/>
                  </a:schemeClr>
                </a:solidFill>
                <a:latin typeface="Garamond" panose="02020404030301010803" pitchFamily="18" charset="0"/>
              </a:rPr>
              <a:t>benefici e contributi statali </a:t>
            </a:r>
            <a:r>
              <a:rPr lang="it-IT" sz="2600" dirty="0">
                <a:solidFill>
                  <a:schemeClr val="accent1">
                    <a:lumMod val="50000"/>
                  </a:schemeClr>
                </a:solidFill>
                <a:latin typeface="Garamond" panose="02020404030301010803" pitchFamily="18" charset="0"/>
              </a:rPr>
              <a:t>in materia di attività sportive.</a:t>
            </a:r>
          </a:p>
          <a:p>
            <a:pPr marL="0" indent="0">
              <a:buNone/>
            </a:pPr>
            <a:r>
              <a:rPr lang="it-IT" sz="2600" dirty="0">
                <a:solidFill>
                  <a:schemeClr val="accent1">
                    <a:lumMod val="50000"/>
                  </a:schemeClr>
                </a:solidFill>
                <a:latin typeface="Garamond" panose="02020404030301010803" pitchFamily="18" charset="0"/>
              </a:rPr>
              <a:t>Il Registro è gestito con </a:t>
            </a:r>
            <a:r>
              <a:rPr lang="it-IT" sz="2600" b="1" dirty="0">
                <a:solidFill>
                  <a:schemeClr val="accent1">
                    <a:lumMod val="50000"/>
                  </a:schemeClr>
                </a:solidFill>
                <a:latin typeface="Garamond" panose="02020404030301010803" pitchFamily="18" charset="0"/>
              </a:rPr>
              <a:t>modalità esclusivamente telematiche </a:t>
            </a:r>
            <a:r>
              <a:rPr lang="it-IT" sz="2600" dirty="0">
                <a:solidFill>
                  <a:schemeClr val="accent1">
                    <a:lumMod val="50000"/>
                  </a:schemeClr>
                </a:solidFill>
                <a:latin typeface="Garamond" panose="02020404030301010803" pitchFamily="18" charset="0"/>
              </a:rPr>
              <a:t>e </a:t>
            </a:r>
            <a:r>
              <a:rPr lang="it-IT" sz="2600" b="1" dirty="0">
                <a:solidFill>
                  <a:schemeClr val="accent1">
                    <a:lumMod val="50000"/>
                  </a:schemeClr>
                </a:solidFill>
                <a:latin typeface="Garamond" panose="02020404030301010803" pitchFamily="18" charset="0"/>
              </a:rPr>
              <a:t>sostituisce</a:t>
            </a:r>
            <a:r>
              <a:rPr lang="it-IT" sz="2600" dirty="0">
                <a:solidFill>
                  <a:schemeClr val="accent1">
                    <a:lumMod val="50000"/>
                  </a:schemeClr>
                </a:solidFill>
                <a:latin typeface="Garamond" panose="02020404030301010803" pitchFamily="18" charset="0"/>
              </a:rPr>
              <a:t>, ad ogni effetto di legge, il precedente Registro Nazionale dedicato agli enti in oggetto. </a:t>
            </a:r>
          </a:p>
          <a:p>
            <a:pPr marL="0" indent="0">
              <a:buNone/>
            </a:pPr>
            <a:r>
              <a:rPr lang="it-IT" sz="2600" dirty="0">
                <a:solidFill>
                  <a:schemeClr val="accent1">
                    <a:lumMod val="50000"/>
                  </a:schemeClr>
                </a:solidFill>
                <a:latin typeface="Garamond" panose="02020404030301010803" pitchFamily="18" charset="0"/>
              </a:rPr>
              <a:t>Le ASD e SSD iscritte nel registro previgente </a:t>
            </a:r>
            <a:r>
              <a:rPr lang="it-IT" sz="2600" b="1" dirty="0">
                <a:solidFill>
                  <a:schemeClr val="accent1">
                    <a:lumMod val="50000"/>
                  </a:schemeClr>
                </a:solidFill>
                <a:latin typeface="Garamond" panose="02020404030301010803" pitchFamily="18" charset="0"/>
              </a:rPr>
              <a:t>continuano a beneficiare</a:t>
            </a:r>
            <a:r>
              <a:rPr lang="it-IT" sz="2600" dirty="0">
                <a:solidFill>
                  <a:schemeClr val="accent1">
                    <a:lumMod val="50000"/>
                  </a:schemeClr>
                </a:solidFill>
                <a:latin typeface="Garamond" panose="02020404030301010803" pitchFamily="18" charset="0"/>
              </a:rPr>
              <a:t> dei diritti acquisiti medio tempore e sono </a:t>
            </a:r>
            <a:r>
              <a:rPr lang="it-IT" sz="2600" b="1" dirty="0">
                <a:solidFill>
                  <a:schemeClr val="accent1">
                    <a:lumMod val="50000"/>
                  </a:schemeClr>
                </a:solidFill>
                <a:latin typeface="Garamond" panose="02020404030301010803" pitchFamily="18" charset="0"/>
              </a:rPr>
              <a:t>automaticamente trasferite</a:t>
            </a:r>
            <a:r>
              <a:rPr lang="it-IT" sz="2600" dirty="0">
                <a:solidFill>
                  <a:schemeClr val="accent1">
                    <a:lumMod val="50000"/>
                  </a:schemeClr>
                </a:solidFill>
                <a:latin typeface="Garamond" panose="02020404030301010803" pitchFamily="18" charset="0"/>
              </a:rPr>
              <a:t> nel nuovo RNASD.</a:t>
            </a:r>
          </a:p>
          <a:p>
            <a:pPr marL="0" indent="0">
              <a:buNone/>
            </a:pPr>
            <a:r>
              <a:rPr lang="it-IT" sz="2600" dirty="0">
                <a:solidFill>
                  <a:schemeClr val="accent1">
                    <a:lumMod val="50000"/>
                  </a:schemeClr>
                </a:solidFill>
                <a:latin typeface="Garamond" panose="02020404030301010803" pitchFamily="18" charset="0"/>
              </a:rPr>
              <a:t>L’iscrizione al suo interno </a:t>
            </a:r>
            <a:r>
              <a:rPr lang="it-IT" sz="2600" b="1" dirty="0">
                <a:solidFill>
                  <a:schemeClr val="accent2"/>
                </a:solidFill>
                <a:latin typeface="Garamond" panose="02020404030301010803" pitchFamily="18" charset="0"/>
              </a:rPr>
              <a:t>certifica la natura dilettantistica </a:t>
            </a:r>
            <a:r>
              <a:rPr lang="it-IT" sz="2600" dirty="0">
                <a:solidFill>
                  <a:schemeClr val="accent1">
                    <a:lumMod val="50000"/>
                  </a:schemeClr>
                </a:solidFill>
                <a:latin typeface="Garamond" panose="02020404030301010803" pitchFamily="18" charset="0"/>
              </a:rPr>
              <a:t>della ASD o SSD, per tutte le finalità connesse a detta qualifica; una </a:t>
            </a:r>
            <a:r>
              <a:rPr lang="it-IT" sz="2600" b="1" dirty="0">
                <a:solidFill>
                  <a:schemeClr val="accent1">
                    <a:lumMod val="50000"/>
                  </a:schemeClr>
                </a:solidFill>
                <a:latin typeface="Garamond" panose="02020404030301010803" pitchFamily="18" charset="0"/>
              </a:rPr>
              <a:t>sezione</a:t>
            </a:r>
            <a:r>
              <a:rPr lang="it-IT" sz="2600" dirty="0">
                <a:solidFill>
                  <a:schemeClr val="accent1">
                    <a:lumMod val="50000"/>
                  </a:schemeClr>
                </a:solidFill>
                <a:latin typeface="Garamond" panose="02020404030301010803" pitchFamily="18" charset="0"/>
              </a:rPr>
              <a:t> è dedicata alle Società e Associazioni riconosciute da Federazioni e Discipline sportive </a:t>
            </a:r>
            <a:r>
              <a:rPr lang="it-IT" sz="2600" b="1" dirty="0">
                <a:solidFill>
                  <a:schemeClr val="accent1">
                    <a:lumMod val="50000"/>
                  </a:schemeClr>
                </a:solidFill>
                <a:latin typeface="Garamond" panose="02020404030301010803" pitchFamily="18" charset="0"/>
              </a:rPr>
              <a:t>paralimpiche.</a:t>
            </a:r>
            <a:endParaRPr lang="it-IT" sz="2600" dirty="0">
              <a:solidFill>
                <a:schemeClr val="accent1">
                  <a:lumMod val="50000"/>
                </a:schemeClr>
              </a:solidFill>
              <a:latin typeface="Garamond" panose="02020404030301010803" pitchFamily="18" charset="0"/>
            </a:endParaRPr>
          </a:p>
        </p:txBody>
      </p:sp>
    </p:spTree>
    <p:extLst>
      <p:ext uri="{BB962C8B-B14F-4D97-AF65-F5344CB8AC3E}">
        <p14:creationId xmlns:p14="http://schemas.microsoft.com/office/powerpoint/2010/main" val="2434590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olo 1">
            <a:extLst>
              <a:ext uri="{FF2B5EF4-FFF2-40B4-BE49-F238E27FC236}">
                <a16:creationId xmlns:a16="http://schemas.microsoft.com/office/drawing/2014/main" id="{4A8D4E25-C839-CFD3-059E-BAC9AC12EE4C}"/>
              </a:ext>
            </a:extLst>
          </p:cNvPr>
          <p:cNvSpPr>
            <a:spLocks noGrp="1"/>
          </p:cNvSpPr>
          <p:nvPr>
            <p:ph type="title"/>
          </p:nvPr>
        </p:nvSpPr>
        <p:spPr>
          <a:xfrm>
            <a:off x="848239" y="210901"/>
            <a:ext cx="10515600" cy="779463"/>
          </a:xfrm>
        </p:spPr>
        <p:txBody>
          <a:bodyPr>
            <a:normAutofit/>
          </a:bodyPr>
          <a:lstStyle/>
          <a:p>
            <a:pPr algn="ctr"/>
            <a:r>
              <a:rPr lang="it-IT" b="1" dirty="0">
                <a:solidFill>
                  <a:schemeClr val="accent1">
                    <a:lumMod val="50000"/>
                  </a:schemeClr>
                </a:solidFill>
                <a:latin typeface="Garamond" panose="02020404030301010803" pitchFamily="18" charset="0"/>
              </a:rPr>
              <a:t>ISCRIZIONE NEL REGISTRO</a:t>
            </a:r>
          </a:p>
        </p:txBody>
      </p:sp>
      <p:sp>
        <p:nvSpPr>
          <p:cNvPr id="23" name="Arc 2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egnaposto contenuto 2">
            <a:extLst>
              <a:ext uri="{FF2B5EF4-FFF2-40B4-BE49-F238E27FC236}">
                <a16:creationId xmlns:a16="http://schemas.microsoft.com/office/drawing/2014/main" id="{3A1EE766-9EA4-EFC8-9979-ECA907438EA6}"/>
              </a:ext>
            </a:extLst>
          </p:cNvPr>
          <p:cNvSpPr>
            <a:spLocks noGrp="1"/>
          </p:cNvSpPr>
          <p:nvPr>
            <p:ph idx="1"/>
          </p:nvPr>
        </p:nvSpPr>
        <p:spPr>
          <a:xfrm>
            <a:off x="838200" y="990364"/>
            <a:ext cx="10515600" cy="5502511"/>
          </a:xfrm>
        </p:spPr>
        <p:txBody>
          <a:bodyPr>
            <a:normAutofit fontScale="85000" lnSpcReduction="20000"/>
          </a:bodyPr>
          <a:lstStyle/>
          <a:p>
            <a:pPr marL="0" indent="0">
              <a:buNone/>
            </a:pPr>
            <a:r>
              <a:rPr lang="it-IT" sz="2600" b="1" dirty="0">
                <a:solidFill>
                  <a:schemeClr val="accent1">
                    <a:lumMod val="50000"/>
                  </a:schemeClr>
                </a:solidFill>
                <a:latin typeface="Garamond" panose="02020404030301010803" pitchFamily="18" charset="0"/>
              </a:rPr>
              <a:t>Domanda</a:t>
            </a:r>
            <a:r>
              <a:rPr lang="it-IT" sz="2600" dirty="0">
                <a:solidFill>
                  <a:schemeClr val="accent1">
                    <a:lumMod val="50000"/>
                  </a:schemeClr>
                </a:solidFill>
                <a:latin typeface="Garamond" panose="02020404030301010803" pitchFamily="18" charset="0"/>
              </a:rPr>
              <a:t> </a:t>
            </a:r>
            <a:r>
              <a:rPr lang="it-IT" sz="2600" b="1" dirty="0">
                <a:solidFill>
                  <a:schemeClr val="accent1">
                    <a:lumMod val="50000"/>
                  </a:schemeClr>
                </a:solidFill>
                <a:latin typeface="Garamond" panose="02020404030301010803" pitchFamily="18" charset="0"/>
              </a:rPr>
              <a:t>di iscrizione </a:t>
            </a:r>
            <a:r>
              <a:rPr lang="it-IT" sz="2600" dirty="0">
                <a:solidFill>
                  <a:schemeClr val="accent1">
                    <a:lumMod val="50000"/>
                  </a:schemeClr>
                </a:solidFill>
                <a:latin typeface="Garamond" panose="02020404030301010803" pitchFamily="18" charset="0"/>
              </a:rPr>
              <a:t>da inviare al Dipartimento per lo Sport, su richiesta delle ASD e SSD alla Federazione di appartenenza che </a:t>
            </a:r>
            <a:r>
              <a:rPr lang="it-IT" sz="2600" b="1" dirty="0">
                <a:solidFill>
                  <a:schemeClr val="accent1">
                    <a:lumMod val="50000"/>
                  </a:schemeClr>
                </a:solidFill>
                <a:latin typeface="Garamond" panose="02020404030301010803" pitchFamily="18" charset="0"/>
              </a:rPr>
              <a:t>verifica</a:t>
            </a:r>
            <a:r>
              <a:rPr lang="it-IT" sz="2600" dirty="0">
                <a:solidFill>
                  <a:schemeClr val="accent1">
                    <a:lumMod val="50000"/>
                  </a:schemeClr>
                </a:solidFill>
                <a:latin typeface="Garamond" panose="02020404030301010803" pitchFamily="18" charset="0"/>
              </a:rPr>
              <a:t> la conformità dello statuto ai principi federativi.</a:t>
            </a:r>
          </a:p>
          <a:p>
            <a:pPr marL="0" indent="0">
              <a:buNone/>
            </a:pPr>
            <a:r>
              <a:rPr lang="it-IT" sz="2600" dirty="0">
                <a:solidFill>
                  <a:schemeClr val="accent1">
                    <a:lumMod val="50000"/>
                  </a:schemeClr>
                </a:solidFill>
                <a:latin typeface="Garamond" panose="02020404030301010803" pitchFamily="18" charset="0"/>
              </a:rPr>
              <a:t>Alla domanda devono essere</a:t>
            </a:r>
            <a:r>
              <a:rPr lang="it-IT" sz="2600" b="1" dirty="0">
                <a:solidFill>
                  <a:schemeClr val="accent1">
                    <a:lumMod val="50000"/>
                  </a:schemeClr>
                </a:solidFill>
                <a:latin typeface="Garamond" panose="02020404030301010803" pitchFamily="18" charset="0"/>
              </a:rPr>
              <a:t> allegati </a:t>
            </a:r>
            <a:r>
              <a:rPr lang="it-IT" sz="2600" dirty="0">
                <a:solidFill>
                  <a:schemeClr val="accent1">
                    <a:lumMod val="50000"/>
                  </a:schemeClr>
                </a:solidFill>
                <a:latin typeface="Garamond" panose="02020404030301010803" pitchFamily="18" charset="0"/>
              </a:rPr>
              <a:t>documenti attestanti:</a:t>
            </a:r>
          </a:p>
          <a:p>
            <a:pPr marL="514350" indent="-514350">
              <a:buFont typeface="+mj-lt"/>
              <a:buAutoNum type="alphaLcParenR"/>
            </a:pPr>
            <a:r>
              <a:rPr lang="it-IT" sz="2600" dirty="0">
                <a:solidFill>
                  <a:schemeClr val="accent1">
                    <a:lumMod val="50000"/>
                  </a:schemeClr>
                </a:solidFill>
                <a:latin typeface="Garamond" panose="02020404030301010803" pitchFamily="18" charset="0"/>
              </a:rPr>
              <a:t>ragione o denominazione sociale;</a:t>
            </a:r>
          </a:p>
          <a:p>
            <a:pPr marL="514350" indent="-514350">
              <a:buFont typeface="+mj-lt"/>
              <a:buAutoNum type="alphaLcParenR"/>
            </a:pPr>
            <a:r>
              <a:rPr lang="it-IT" sz="2600" dirty="0">
                <a:solidFill>
                  <a:schemeClr val="accent1">
                    <a:lumMod val="50000"/>
                  </a:schemeClr>
                </a:solidFill>
                <a:latin typeface="Garamond" panose="02020404030301010803" pitchFamily="18" charset="0"/>
              </a:rPr>
              <a:t>natura giuridica;</a:t>
            </a:r>
          </a:p>
          <a:p>
            <a:pPr marL="514350" indent="-514350">
              <a:buFont typeface="+mj-lt"/>
              <a:buAutoNum type="alphaLcParenR"/>
            </a:pPr>
            <a:r>
              <a:rPr lang="it-IT" sz="2600" dirty="0">
                <a:solidFill>
                  <a:schemeClr val="accent1">
                    <a:lumMod val="50000"/>
                  </a:schemeClr>
                </a:solidFill>
                <a:latin typeface="Garamond" panose="02020404030301010803" pitchFamily="18" charset="0"/>
              </a:rPr>
              <a:t>CF e P.IVA</a:t>
            </a:r>
          </a:p>
          <a:p>
            <a:pPr marL="514350" indent="-514350">
              <a:buFont typeface="+mj-lt"/>
              <a:buAutoNum type="alphaLcParenR"/>
            </a:pPr>
            <a:r>
              <a:rPr lang="it-IT" sz="2600" dirty="0">
                <a:solidFill>
                  <a:schemeClr val="accent1">
                    <a:lumMod val="50000"/>
                  </a:schemeClr>
                </a:solidFill>
                <a:latin typeface="Garamond" panose="02020404030301010803" pitchFamily="18" charset="0"/>
              </a:rPr>
              <a:t>Atto costitutivo e Statuto vigente (data)</a:t>
            </a:r>
          </a:p>
          <a:p>
            <a:pPr marL="514350" indent="-514350">
              <a:buFont typeface="+mj-lt"/>
              <a:buAutoNum type="alphaLcParenR"/>
            </a:pPr>
            <a:r>
              <a:rPr lang="it-IT" sz="2600" dirty="0">
                <a:solidFill>
                  <a:schemeClr val="accent1">
                    <a:lumMod val="50000"/>
                  </a:schemeClr>
                </a:solidFill>
                <a:latin typeface="Garamond" panose="02020404030301010803" pitchFamily="18" charset="0"/>
              </a:rPr>
              <a:t>Sede legale e recapiti</a:t>
            </a:r>
          </a:p>
          <a:p>
            <a:pPr marL="514350" indent="-514350">
              <a:buFont typeface="+mj-lt"/>
              <a:buAutoNum type="alphaLcParenR"/>
            </a:pPr>
            <a:r>
              <a:rPr lang="it-IT" sz="2600" dirty="0">
                <a:solidFill>
                  <a:schemeClr val="accent1">
                    <a:lumMod val="50000"/>
                  </a:schemeClr>
                </a:solidFill>
                <a:latin typeface="Garamond" panose="02020404030301010803" pitchFamily="18" charset="0"/>
              </a:rPr>
              <a:t>Dichiarazione circa l’oggetto sociale </a:t>
            </a:r>
          </a:p>
          <a:p>
            <a:pPr marL="514350" indent="-514350">
              <a:buFont typeface="+mj-lt"/>
              <a:buAutoNum type="alphaLcParenR"/>
            </a:pPr>
            <a:r>
              <a:rPr lang="it-IT" sz="2600" dirty="0">
                <a:solidFill>
                  <a:schemeClr val="accent1">
                    <a:lumMod val="50000"/>
                  </a:schemeClr>
                </a:solidFill>
                <a:latin typeface="Garamond" panose="02020404030301010803" pitchFamily="18" charset="0"/>
              </a:rPr>
              <a:t>Composizione e durata organo amministrativo</a:t>
            </a:r>
          </a:p>
          <a:p>
            <a:pPr marL="514350" indent="-514350">
              <a:buFont typeface="+mj-lt"/>
              <a:buAutoNum type="alphaLcParenR"/>
            </a:pPr>
            <a:r>
              <a:rPr lang="it-IT" sz="2600" dirty="0">
                <a:solidFill>
                  <a:schemeClr val="accent1">
                    <a:lumMod val="50000"/>
                  </a:schemeClr>
                </a:solidFill>
                <a:latin typeface="Garamond" panose="02020404030301010803" pitchFamily="18" charset="0"/>
              </a:rPr>
              <a:t>Generalità degli organi e dei tesserati</a:t>
            </a:r>
          </a:p>
          <a:p>
            <a:pPr marL="0" indent="0">
              <a:buNone/>
            </a:pPr>
            <a:r>
              <a:rPr lang="it-IT" sz="2600" dirty="0">
                <a:solidFill>
                  <a:schemeClr val="accent1">
                    <a:lumMod val="50000"/>
                  </a:schemeClr>
                </a:solidFill>
                <a:latin typeface="Garamond" panose="02020404030301010803" pitchFamily="18" charset="0"/>
              </a:rPr>
              <a:t>Entro </a:t>
            </a:r>
            <a:r>
              <a:rPr lang="it-IT" sz="2600" b="1" dirty="0">
                <a:solidFill>
                  <a:schemeClr val="accent1">
                    <a:lumMod val="50000"/>
                  </a:schemeClr>
                </a:solidFill>
                <a:latin typeface="Garamond" panose="02020404030301010803" pitchFamily="18" charset="0"/>
              </a:rPr>
              <a:t>45 giorni dalla presentazione della domanda </a:t>
            </a:r>
            <a:r>
              <a:rPr lang="it-IT" sz="2600" dirty="0">
                <a:solidFill>
                  <a:schemeClr val="accent1">
                    <a:lumMod val="50000"/>
                  </a:schemeClr>
                </a:solidFill>
                <a:latin typeface="Garamond" panose="02020404030301010803" pitchFamily="18" charset="0"/>
              </a:rPr>
              <a:t>il Dipartimento può:</a:t>
            </a:r>
          </a:p>
          <a:p>
            <a:pPr marL="0" indent="0">
              <a:buNone/>
            </a:pPr>
            <a:r>
              <a:rPr lang="it-IT" sz="2600" dirty="0">
                <a:solidFill>
                  <a:schemeClr val="accent1">
                    <a:lumMod val="50000"/>
                  </a:schemeClr>
                </a:solidFill>
                <a:latin typeface="Garamond" panose="02020404030301010803" pitchFamily="18" charset="0"/>
              </a:rPr>
              <a:t>-</a:t>
            </a:r>
            <a:r>
              <a:rPr lang="it-IT" sz="2600" u="sng" dirty="0">
                <a:solidFill>
                  <a:schemeClr val="accent1">
                    <a:lumMod val="50000"/>
                  </a:schemeClr>
                </a:solidFill>
                <a:latin typeface="Garamond" panose="02020404030301010803" pitchFamily="18" charset="0"/>
              </a:rPr>
              <a:t>accoglierla</a:t>
            </a:r>
            <a:r>
              <a:rPr lang="it-IT" sz="2600" dirty="0">
                <a:solidFill>
                  <a:schemeClr val="accent1">
                    <a:lumMod val="50000"/>
                  </a:schemeClr>
                </a:solidFill>
                <a:latin typeface="Garamond" panose="02020404030301010803" pitchFamily="18" charset="0"/>
              </a:rPr>
              <a:t> ed iscrivere l’ente nel Registro</a:t>
            </a:r>
          </a:p>
          <a:p>
            <a:pPr marL="0" indent="0">
              <a:buNone/>
            </a:pPr>
            <a:r>
              <a:rPr lang="it-IT" sz="2600" dirty="0">
                <a:solidFill>
                  <a:schemeClr val="accent1">
                    <a:lumMod val="50000"/>
                  </a:schemeClr>
                </a:solidFill>
                <a:latin typeface="Garamond" panose="02020404030301010803" pitchFamily="18" charset="0"/>
              </a:rPr>
              <a:t>-</a:t>
            </a:r>
            <a:r>
              <a:rPr lang="it-IT" sz="2600" u="sng" dirty="0">
                <a:solidFill>
                  <a:schemeClr val="accent1">
                    <a:lumMod val="50000"/>
                  </a:schemeClr>
                </a:solidFill>
                <a:latin typeface="Garamond" panose="02020404030301010803" pitchFamily="18" charset="0"/>
              </a:rPr>
              <a:t>rifiutare</a:t>
            </a:r>
            <a:r>
              <a:rPr lang="it-IT" sz="2600" dirty="0">
                <a:solidFill>
                  <a:schemeClr val="accent1">
                    <a:lumMod val="50000"/>
                  </a:schemeClr>
                </a:solidFill>
                <a:latin typeface="Garamond" panose="02020404030301010803" pitchFamily="18" charset="0"/>
              </a:rPr>
              <a:t> l’iscrizione con provvedimento motivato</a:t>
            </a:r>
          </a:p>
          <a:p>
            <a:pPr marL="0" indent="0">
              <a:buNone/>
            </a:pPr>
            <a:r>
              <a:rPr lang="it-IT" sz="2600" dirty="0">
                <a:solidFill>
                  <a:schemeClr val="accent1">
                    <a:lumMod val="50000"/>
                  </a:schemeClr>
                </a:solidFill>
                <a:latin typeface="Garamond" panose="02020404030301010803" pitchFamily="18" charset="0"/>
              </a:rPr>
              <a:t>-richiedere </a:t>
            </a:r>
            <a:r>
              <a:rPr lang="it-IT" sz="2600" u="sng" dirty="0">
                <a:solidFill>
                  <a:schemeClr val="accent1">
                    <a:lumMod val="50000"/>
                  </a:schemeClr>
                </a:solidFill>
                <a:latin typeface="Garamond" panose="02020404030301010803" pitchFamily="18" charset="0"/>
              </a:rPr>
              <a:t>integrazioni documentali</a:t>
            </a:r>
            <a:r>
              <a:rPr lang="it-IT" sz="2600" dirty="0">
                <a:solidFill>
                  <a:schemeClr val="accent1">
                    <a:lumMod val="50000"/>
                  </a:schemeClr>
                </a:solidFill>
                <a:latin typeface="Garamond" panose="02020404030301010803" pitchFamily="18" charset="0"/>
              </a:rPr>
              <a:t>: decorsi 30 giorni dall’ integrazione la domanda si intende accolta con efficacia retroattiva al momento della presentazione.</a:t>
            </a:r>
          </a:p>
          <a:p>
            <a:pPr marL="514350" indent="-514350">
              <a:buFont typeface="+mj-lt"/>
              <a:buAutoNum type="alphaLcParenR"/>
            </a:pPr>
            <a:endParaRPr lang="it-IT" sz="2000" dirty="0">
              <a:solidFill>
                <a:schemeClr val="accent1"/>
              </a:solidFill>
              <a:latin typeface="Garamond" panose="02020404030301010803" pitchFamily="18" charset="0"/>
            </a:endParaRPr>
          </a:p>
          <a:p>
            <a:pPr marL="514350" indent="-514350">
              <a:buFont typeface="+mj-lt"/>
              <a:buAutoNum type="alphaLcParenR"/>
            </a:pPr>
            <a:endParaRPr lang="it-IT" sz="2000" dirty="0">
              <a:latin typeface="Garamond" panose="02020404030301010803" pitchFamily="18" charset="0"/>
            </a:endParaRPr>
          </a:p>
        </p:txBody>
      </p:sp>
    </p:spTree>
    <p:extLst>
      <p:ext uri="{BB962C8B-B14F-4D97-AF65-F5344CB8AC3E}">
        <p14:creationId xmlns:p14="http://schemas.microsoft.com/office/powerpoint/2010/main" val="3717404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9E5BBD1A-DF63-874F-8DBD-B725D696ED0E}"/>
              </a:ext>
            </a:extLst>
          </p:cNvPr>
          <p:cNvSpPr>
            <a:spLocks noGrp="1"/>
          </p:cNvSpPr>
          <p:nvPr>
            <p:ph type="title"/>
          </p:nvPr>
        </p:nvSpPr>
        <p:spPr>
          <a:xfrm>
            <a:off x="864087" y="1233241"/>
            <a:ext cx="3741780" cy="4064628"/>
          </a:xfrm>
        </p:spPr>
        <p:txBody>
          <a:bodyPr>
            <a:normAutofit/>
          </a:bodyPr>
          <a:lstStyle/>
          <a:p>
            <a:r>
              <a:rPr lang="it-IT" sz="3400" b="1" dirty="0">
                <a:solidFill>
                  <a:srgbClr val="FFFFFF"/>
                </a:solidFill>
                <a:latin typeface="Garamond" panose="02020404030301010803" pitchFamily="18" charset="0"/>
              </a:rPr>
              <a:t>OPPONIBILITÀ AI TERZI </a:t>
            </a:r>
          </a:p>
        </p:txBody>
      </p:sp>
      <p:sp>
        <p:nvSpPr>
          <p:cNvPr id="23" name="Freeform: Shape 22">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egnaposto contenuto 2">
            <a:extLst>
              <a:ext uri="{FF2B5EF4-FFF2-40B4-BE49-F238E27FC236}">
                <a16:creationId xmlns:a16="http://schemas.microsoft.com/office/drawing/2014/main" id="{0C29790F-6D24-A6AA-2F99-57B89E9A19EA}"/>
              </a:ext>
            </a:extLst>
          </p:cNvPr>
          <p:cNvSpPr>
            <a:spLocks noGrp="1"/>
          </p:cNvSpPr>
          <p:nvPr>
            <p:ph idx="1"/>
          </p:nvPr>
        </p:nvSpPr>
        <p:spPr>
          <a:xfrm>
            <a:off x="5327331" y="820879"/>
            <a:ext cx="6492135" cy="5437875"/>
          </a:xfrm>
        </p:spPr>
        <p:txBody>
          <a:bodyPr anchor="t">
            <a:noAutofit/>
          </a:bodyPr>
          <a:lstStyle/>
          <a:p>
            <a:pPr marL="0" indent="0">
              <a:buNone/>
            </a:pPr>
            <a:r>
              <a:rPr lang="it-IT" dirty="0">
                <a:solidFill>
                  <a:schemeClr val="accent1">
                    <a:lumMod val="50000"/>
                  </a:schemeClr>
                </a:solidFill>
                <a:latin typeface="Garamond" panose="02020404030301010803" pitchFamily="18" charset="0"/>
              </a:rPr>
              <a:t>Gli atti per i quali è previsto </a:t>
            </a:r>
            <a:r>
              <a:rPr lang="it-IT" b="1" dirty="0">
                <a:solidFill>
                  <a:schemeClr val="accent1">
                    <a:lumMod val="50000"/>
                  </a:schemeClr>
                </a:solidFill>
                <a:latin typeface="Garamond" panose="02020404030301010803" pitchFamily="18" charset="0"/>
              </a:rPr>
              <a:t>l’obbligo</a:t>
            </a:r>
            <a:r>
              <a:rPr lang="it-IT" dirty="0">
                <a:solidFill>
                  <a:schemeClr val="accent1">
                    <a:lumMod val="50000"/>
                  </a:schemeClr>
                </a:solidFill>
                <a:latin typeface="Garamond" panose="02020404030301010803" pitchFamily="18" charset="0"/>
              </a:rPr>
              <a:t> di iscrizione, annotazione ovvero di deposito nel Registro sono </a:t>
            </a:r>
            <a:r>
              <a:rPr lang="it-IT" b="1" dirty="0">
                <a:solidFill>
                  <a:schemeClr val="accent1">
                    <a:lumMod val="50000"/>
                  </a:schemeClr>
                </a:solidFill>
                <a:latin typeface="Garamond" panose="02020404030301010803" pitchFamily="18" charset="0"/>
              </a:rPr>
              <a:t>opponibili ai terzi</a:t>
            </a:r>
            <a:r>
              <a:rPr lang="it-IT" dirty="0">
                <a:solidFill>
                  <a:schemeClr val="accent1">
                    <a:lumMod val="50000"/>
                  </a:schemeClr>
                </a:solidFill>
                <a:latin typeface="Garamond" panose="02020404030301010803" pitchFamily="18" charset="0"/>
              </a:rPr>
              <a:t> soltanto dopo la relativa </a:t>
            </a:r>
            <a:r>
              <a:rPr lang="it-IT" b="1" dirty="0">
                <a:solidFill>
                  <a:schemeClr val="accent1">
                    <a:lumMod val="50000"/>
                  </a:schemeClr>
                </a:solidFill>
                <a:latin typeface="Garamond" panose="02020404030301010803" pitchFamily="18" charset="0"/>
              </a:rPr>
              <a:t>pubblicazione </a:t>
            </a:r>
            <a:r>
              <a:rPr lang="it-IT" dirty="0">
                <a:solidFill>
                  <a:schemeClr val="accent1">
                    <a:lumMod val="50000"/>
                  </a:schemeClr>
                </a:solidFill>
                <a:latin typeface="Garamond" panose="02020404030301010803" pitchFamily="18" charset="0"/>
              </a:rPr>
              <a:t>nel Registro stesso, a meno che</a:t>
            </a:r>
            <a:r>
              <a:rPr lang="it-IT" u="sng" dirty="0">
                <a:solidFill>
                  <a:schemeClr val="accent1">
                    <a:lumMod val="50000"/>
                  </a:schemeClr>
                </a:solidFill>
                <a:latin typeface="Garamond" panose="02020404030301010803" pitchFamily="18" charset="0"/>
              </a:rPr>
              <a:t> l’ente </a:t>
            </a:r>
            <a:r>
              <a:rPr lang="it-IT" dirty="0">
                <a:solidFill>
                  <a:schemeClr val="accent1">
                    <a:lumMod val="50000"/>
                  </a:schemeClr>
                </a:solidFill>
                <a:latin typeface="Garamond" panose="02020404030301010803" pitchFamily="18" charset="0"/>
              </a:rPr>
              <a:t> provi che i terzi ne erano a conoscenza.</a:t>
            </a:r>
          </a:p>
          <a:p>
            <a:pPr marL="0" indent="0">
              <a:buNone/>
            </a:pPr>
            <a:endParaRPr lang="it-IT" dirty="0">
              <a:solidFill>
                <a:schemeClr val="accent1">
                  <a:lumMod val="50000"/>
                </a:schemeClr>
              </a:solidFill>
              <a:latin typeface="Garamond" panose="02020404030301010803" pitchFamily="18" charset="0"/>
            </a:endParaRPr>
          </a:p>
          <a:p>
            <a:pPr marL="0" indent="0">
              <a:buNone/>
            </a:pPr>
            <a:r>
              <a:rPr lang="it-IT" dirty="0">
                <a:solidFill>
                  <a:schemeClr val="accent1">
                    <a:lumMod val="50000"/>
                  </a:schemeClr>
                </a:solidFill>
                <a:latin typeface="Garamond" panose="02020404030301010803" pitchFamily="18" charset="0"/>
              </a:rPr>
              <a:t>Tale meccanismo, qualificabile come pubblicità dichiarativa, subisce un’eccezione per gli atti compiuti </a:t>
            </a:r>
            <a:r>
              <a:rPr lang="it-IT" b="1" dirty="0">
                <a:solidFill>
                  <a:schemeClr val="accent1">
                    <a:lumMod val="50000"/>
                  </a:schemeClr>
                </a:solidFill>
                <a:latin typeface="Garamond" panose="02020404030301010803" pitchFamily="18" charset="0"/>
              </a:rPr>
              <a:t>entro il quindicesimo giorno </a:t>
            </a:r>
            <a:r>
              <a:rPr lang="it-IT" dirty="0">
                <a:solidFill>
                  <a:schemeClr val="accent1">
                    <a:lumMod val="50000"/>
                  </a:schemeClr>
                </a:solidFill>
                <a:latin typeface="Garamond" panose="02020404030301010803" pitchFamily="18" charset="0"/>
              </a:rPr>
              <a:t>dalla pubblicazione, in cui l’atto </a:t>
            </a:r>
            <a:r>
              <a:rPr lang="it-IT" b="1" dirty="0">
                <a:solidFill>
                  <a:schemeClr val="accent1">
                    <a:lumMod val="50000"/>
                  </a:schemeClr>
                </a:solidFill>
                <a:latin typeface="Garamond" panose="02020404030301010803" pitchFamily="18" charset="0"/>
              </a:rPr>
              <a:t>non è opponibile ai terzi </a:t>
            </a:r>
            <a:r>
              <a:rPr lang="it-IT" dirty="0">
                <a:solidFill>
                  <a:schemeClr val="accent1">
                    <a:lumMod val="50000"/>
                  </a:schemeClr>
                </a:solidFill>
                <a:latin typeface="Garamond" panose="02020404030301010803" pitchFamily="18" charset="0"/>
              </a:rPr>
              <a:t>che non si </a:t>
            </a:r>
            <a:r>
              <a:rPr lang="it-IT" u="sng" dirty="0">
                <a:solidFill>
                  <a:schemeClr val="accent1">
                    <a:lumMod val="50000"/>
                  </a:schemeClr>
                </a:solidFill>
                <a:latin typeface="Garamond" panose="02020404030301010803" pitchFamily="18" charset="0"/>
              </a:rPr>
              <a:t>provi</a:t>
            </a:r>
            <a:r>
              <a:rPr lang="it-IT" dirty="0">
                <a:solidFill>
                  <a:schemeClr val="accent1">
                    <a:lumMod val="50000"/>
                  </a:schemeClr>
                </a:solidFill>
                <a:latin typeface="Garamond" panose="02020404030301010803" pitchFamily="18" charset="0"/>
              </a:rPr>
              <a:t> ne fossero a conoscenza.</a:t>
            </a:r>
          </a:p>
        </p:txBody>
      </p:sp>
      <p:sp>
        <p:nvSpPr>
          <p:cNvPr id="29" name="Freeform: Shape 28">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677553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4751229-0244-4FBB-BED1-407467F4C9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43B11F2-4ECF-7937-9953-36A919C7D5A3}"/>
              </a:ext>
            </a:extLst>
          </p:cNvPr>
          <p:cNvSpPr>
            <a:spLocks noGrp="1"/>
          </p:cNvSpPr>
          <p:nvPr>
            <p:ph type="title"/>
          </p:nvPr>
        </p:nvSpPr>
        <p:spPr>
          <a:xfrm>
            <a:off x="2006600" y="730250"/>
            <a:ext cx="5693832" cy="4158450"/>
          </a:xfrm>
        </p:spPr>
        <p:txBody>
          <a:bodyPr vert="horz" lIns="91440" tIns="45720" rIns="91440" bIns="45720" rtlCol="0" anchor="b">
            <a:normAutofit/>
          </a:bodyPr>
          <a:lstStyle/>
          <a:p>
            <a:r>
              <a:rPr lang="en-US" b="1" kern="1200" dirty="0">
                <a:solidFill>
                  <a:schemeClr val="accent2"/>
                </a:solidFill>
                <a:latin typeface="Garamond" panose="02020404030301010803" pitchFamily="18" charset="0"/>
              </a:rPr>
              <a:t>ISTANZA PER RICONOSCIMENTO DELLA PERSONALITÀ GIURIDICA</a:t>
            </a:r>
          </a:p>
        </p:txBody>
      </p:sp>
      <p:pic>
        <p:nvPicPr>
          <p:cNvPr id="7" name="Graphic 6" descr="Comunicazioni">
            <a:extLst>
              <a:ext uri="{FF2B5EF4-FFF2-40B4-BE49-F238E27FC236}">
                <a16:creationId xmlns:a16="http://schemas.microsoft.com/office/drawing/2014/main" id="{834BEF60-6392-908F-3695-EB9FFD5B473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7549" y="2776619"/>
            <a:ext cx="1289051" cy="1289051"/>
          </a:xfrm>
          <a:prstGeom prst="rect">
            <a:avLst/>
          </a:prstGeom>
        </p:spPr>
      </p:pic>
      <p:pic>
        <p:nvPicPr>
          <p:cNvPr id="13" name="Graphic 8" descr="Comunicazioni">
            <a:extLst>
              <a:ext uri="{FF2B5EF4-FFF2-40B4-BE49-F238E27FC236}">
                <a16:creationId xmlns:a16="http://schemas.microsoft.com/office/drawing/2014/main" id="{3141CC25-3B0F-415D-BA54-0A482AB90B0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07815" y="716407"/>
            <a:ext cx="5411343" cy="5411343"/>
          </a:xfrm>
          <a:prstGeom prst="rect">
            <a:avLst/>
          </a:prstGeom>
        </p:spPr>
      </p:pic>
    </p:spTree>
    <p:extLst>
      <p:ext uri="{BB962C8B-B14F-4D97-AF65-F5344CB8AC3E}">
        <p14:creationId xmlns:p14="http://schemas.microsoft.com/office/powerpoint/2010/main" val="3603172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8">
            <a:extLst>
              <a:ext uri="{FF2B5EF4-FFF2-40B4-BE49-F238E27FC236}">
                <a16:creationId xmlns:a16="http://schemas.microsoft.com/office/drawing/2014/main" id="{A7895A40-19A4-42D6-9D30-DBC1E8002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0">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70325" y="3369273"/>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2">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74475" y="1040470"/>
            <a:ext cx="6858003" cy="47770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14">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7914" y="857786"/>
            <a:ext cx="11067024" cy="5208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3">
            <a:extLst>
              <a:ext uri="{FF2B5EF4-FFF2-40B4-BE49-F238E27FC236}">
                <a16:creationId xmlns:a16="http://schemas.microsoft.com/office/drawing/2014/main" id="{FE922DE2-71E2-7F9D-3037-A422B45B1EAB}"/>
              </a:ext>
            </a:extLst>
          </p:cNvPr>
          <p:cNvSpPr>
            <a:spLocks noGrp="1"/>
          </p:cNvSpPr>
          <p:nvPr>
            <p:ph type="title"/>
          </p:nvPr>
        </p:nvSpPr>
        <p:spPr>
          <a:xfrm>
            <a:off x="987689" y="857157"/>
            <a:ext cx="9910296" cy="4804054"/>
          </a:xfrm>
        </p:spPr>
        <p:txBody>
          <a:bodyPr vert="horz" lIns="91440" tIns="45720" rIns="91440" bIns="45720" rtlCol="0" anchor="t">
            <a:normAutofit fontScale="90000"/>
          </a:bodyPr>
          <a:lstStyle/>
          <a:p>
            <a:r>
              <a:rPr lang="en-US" sz="3200" kern="1200" dirty="0">
                <a:solidFill>
                  <a:schemeClr val="accent1">
                    <a:lumMod val="50000"/>
                  </a:schemeClr>
                </a:solidFill>
                <a:latin typeface="Garamond" panose="02020404030301010803" pitchFamily="18" charset="0"/>
              </a:rPr>
              <a:t>Con la </a:t>
            </a:r>
            <a:r>
              <a:rPr lang="en-US" sz="3200" kern="1200" dirty="0" err="1">
                <a:solidFill>
                  <a:schemeClr val="accent1">
                    <a:lumMod val="50000"/>
                  </a:schemeClr>
                </a:solidFill>
                <a:latin typeface="Garamond" panose="02020404030301010803" pitchFamily="18" charset="0"/>
              </a:rPr>
              <a:t>domanda</a:t>
            </a:r>
            <a:r>
              <a:rPr lang="en-US" sz="3200" kern="1200" dirty="0">
                <a:solidFill>
                  <a:schemeClr val="accent1">
                    <a:lumMod val="50000"/>
                  </a:schemeClr>
                </a:solidFill>
                <a:latin typeface="Garamond" panose="02020404030301010803" pitchFamily="18" charset="0"/>
              </a:rPr>
              <a:t> di </a:t>
            </a:r>
            <a:r>
              <a:rPr lang="en-US" sz="3200" kern="1200" dirty="0" err="1">
                <a:solidFill>
                  <a:schemeClr val="accent1">
                    <a:lumMod val="50000"/>
                  </a:schemeClr>
                </a:solidFill>
                <a:latin typeface="Garamond" panose="02020404030301010803" pitchFamily="18" charset="0"/>
              </a:rPr>
              <a:t>iscrizione</a:t>
            </a:r>
            <a:r>
              <a:rPr lang="en-US" sz="3200" kern="1200" dirty="0">
                <a:solidFill>
                  <a:schemeClr val="accent1">
                    <a:lumMod val="50000"/>
                  </a:schemeClr>
                </a:solidFill>
                <a:latin typeface="Garamond" panose="02020404030301010803" pitchFamily="18" charset="0"/>
              </a:rPr>
              <a:t> </a:t>
            </a:r>
            <a:r>
              <a:rPr lang="en-US" sz="3200" kern="1200" dirty="0" err="1">
                <a:solidFill>
                  <a:schemeClr val="accent1">
                    <a:lumMod val="50000"/>
                  </a:schemeClr>
                </a:solidFill>
                <a:latin typeface="Garamond" panose="02020404030301010803" pitchFamily="18" charset="0"/>
              </a:rPr>
              <a:t>nel</a:t>
            </a:r>
            <a:r>
              <a:rPr lang="en-US" sz="3200" kern="1200" dirty="0">
                <a:solidFill>
                  <a:schemeClr val="accent1">
                    <a:lumMod val="50000"/>
                  </a:schemeClr>
                </a:solidFill>
                <a:latin typeface="Garamond" panose="02020404030301010803" pitchFamily="18" charset="0"/>
              </a:rPr>
              <a:t> </a:t>
            </a:r>
            <a:r>
              <a:rPr lang="en-US" sz="3200" kern="1200" dirty="0" err="1">
                <a:solidFill>
                  <a:schemeClr val="accent1">
                    <a:lumMod val="50000"/>
                  </a:schemeClr>
                </a:solidFill>
                <a:latin typeface="Garamond" panose="02020404030301010803" pitchFamily="18" charset="0"/>
              </a:rPr>
              <a:t>Registro</a:t>
            </a:r>
            <a:r>
              <a:rPr lang="en-US" sz="3200" kern="1200" dirty="0">
                <a:solidFill>
                  <a:schemeClr val="accent1">
                    <a:lumMod val="50000"/>
                  </a:schemeClr>
                </a:solidFill>
                <a:latin typeface="Garamond" panose="02020404030301010803" pitchFamily="18" charset="0"/>
              </a:rPr>
              <a:t> </a:t>
            </a:r>
            <a:r>
              <a:rPr lang="en-US" sz="3200" kern="1200" dirty="0" err="1">
                <a:solidFill>
                  <a:schemeClr val="accent1">
                    <a:lumMod val="50000"/>
                  </a:schemeClr>
                </a:solidFill>
                <a:latin typeface="Garamond" panose="02020404030301010803" pitchFamily="18" charset="0"/>
              </a:rPr>
              <a:t>può</a:t>
            </a:r>
            <a:r>
              <a:rPr lang="en-US" sz="3200" kern="1200" dirty="0">
                <a:solidFill>
                  <a:schemeClr val="accent1">
                    <a:lumMod val="50000"/>
                  </a:schemeClr>
                </a:solidFill>
                <a:latin typeface="Garamond" panose="02020404030301010803" pitchFamily="18" charset="0"/>
              </a:rPr>
              <a:t> </a:t>
            </a:r>
            <a:r>
              <a:rPr lang="en-US" sz="3200" kern="1200" dirty="0" err="1">
                <a:solidFill>
                  <a:schemeClr val="accent1">
                    <a:lumMod val="50000"/>
                  </a:schemeClr>
                </a:solidFill>
                <a:latin typeface="Garamond" panose="02020404030301010803" pitchFamily="18" charset="0"/>
              </a:rPr>
              <a:t>essere</a:t>
            </a:r>
            <a:r>
              <a:rPr lang="en-US" sz="3200" kern="1200" dirty="0">
                <a:solidFill>
                  <a:schemeClr val="accent1">
                    <a:lumMod val="50000"/>
                  </a:schemeClr>
                </a:solidFill>
                <a:latin typeface="Garamond" panose="02020404030301010803" pitchFamily="18" charset="0"/>
              </a:rPr>
              <a:t> </a:t>
            </a:r>
            <a:r>
              <a:rPr lang="en-US" sz="3200" kern="1200" dirty="0" err="1">
                <a:solidFill>
                  <a:schemeClr val="accent1">
                    <a:lumMod val="50000"/>
                  </a:schemeClr>
                </a:solidFill>
                <a:latin typeface="Garamond" panose="02020404030301010803" pitchFamily="18" charset="0"/>
              </a:rPr>
              <a:t>presentata</a:t>
            </a:r>
            <a:r>
              <a:rPr lang="en-US" sz="3200" kern="1200" dirty="0">
                <a:solidFill>
                  <a:schemeClr val="accent1">
                    <a:lumMod val="50000"/>
                  </a:schemeClr>
                </a:solidFill>
                <a:latin typeface="Garamond" panose="02020404030301010803" pitchFamily="18" charset="0"/>
              </a:rPr>
              <a:t> </a:t>
            </a:r>
            <a:r>
              <a:rPr lang="en-US" sz="3200" kern="1200" dirty="0" err="1">
                <a:solidFill>
                  <a:schemeClr val="accent1">
                    <a:lumMod val="50000"/>
                  </a:schemeClr>
                </a:solidFill>
                <a:latin typeface="Garamond" panose="02020404030301010803" pitchFamily="18" charset="0"/>
              </a:rPr>
              <a:t>istanza</a:t>
            </a:r>
            <a:r>
              <a:rPr lang="en-US" sz="3200" kern="1200" dirty="0">
                <a:solidFill>
                  <a:schemeClr val="accent1">
                    <a:lumMod val="50000"/>
                  </a:schemeClr>
                </a:solidFill>
                <a:latin typeface="Garamond" panose="02020404030301010803" pitchFamily="18" charset="0"/>
              </a:rPr>
              <a:t> di </a:t>
            </a:r>
            <a:r>
              <a:rPr lang="en-US" sz="3200" kern="1200" dirty="0" err="1">
                <a:solidFill>
                  <a:schemeClr val="accent1">
                    <a:lumMod val="50000"/>
                  </a:schemeClr>
                </a:solidFill>
                <a:latin typeface="Garamond" panose="02020404030301010803" pitchFamily="18" charset="0"/>
              </a:rPr>
              <a:t>riconoscimento</a:t>
            </a:r>
            <a:r>
              <a:rPr lang="en-US" sz="3200" kern="1200" dirty="0">
                <a:solidFill>
                  <a:schemeClr val="accent1">
                    <a:lumMod val="50000"/>
                  </a:schemeClr>
                </a:solidFill>
                <a:latin typeface="Garamond" panose="02020404030301010803" pitchFamily="18" charset="0"/>
              </a:rPr>
              <a:t> </a:t>
            </a:r>
            <a:r>
              <a:rPr lang="en-US" sz="3200" kern="1200" dirty="0" err="1">
                <a:solidFill>
                  <a:schemeClr val="accent1">
                    <a:lumMod val="50000"/>
                  </a:schemeClr>
                </a:solidFill>
                <a:latin typeface="Garamond" panose="02020404030301010803" pitchFamily="18" charset="0"/>
              </a:rPr>
              <a:t>della</a:t>
            </a:r>
            <a:r>
              <a:rPr lang="en-US" sz="3200" kern="1200" dirty="0">
                <a:solidFill>
                  <a:schemeClr val="accent1">
                    <a:lumMod val="50000"/>
                  </a:schemeClr>
                </a:solidFill>
                <a:latin typeface="Garamond" panose="02020404030301010803" pitchFamily="18" charset="0"/>
              </a:rPr>
              <a:t> </a:t>
            </a:r>
            <a:r>
              <a:rPr lang="en-US" sz="3200" kern="1200" dirty="0" err="1">
                <a:solidFill>
                  <a:schemeClr val="accent1">
                    <a:lumMod val="50000"/>
                  </a:schemeClr>
                </a:solidFill>
                <a:latin typeface="Garamond" panose="02020404030301010803" pitchFamily="18" charset="0"/>
              </a:rPr>
              <a:t>personalità</a:t>
            </a:r>
            <a:r>
              <a:rPr lang="en-US" sz="3200" kern="1200" dirty="0">
                <a:solidFill>
                  <a:schemeClr val="accent1">
                    <a:lumMod val="50000"/>
                  </a:schemeClr>
                </a:solidFill>
                <a:latin typeface="Garamond" panose="02020404030301010803" pitchFamily="18" charset="0"/>
              </a:rPr>
              <a:t> </a:t>
            </a:r>
            <a:r>
              <a:rPr lang="en-US" sz="3200" kern="1200" dirty="0" err="1">
                <a:solidFill>
                  <a:schemeClr val="accent1">
                    <a:lumMod val="50000"/>
                  </a:schemeClr>
                </a:solidFill>
                <a:latin typeface="Garamond" panose="02020404030301010803" pitchFamily="18" charset="0"/>
              </a:rPr>
              <a:t>giuridica</a:t>
            </a:r>
            <a:r>
              <a:rPr lang="en-US" sz="3200" dirty="0">
                <a:solidFill>
                  <a:schemeClr val="accent1">
                    <a:lumMod val="50000"/>
                  </a:schemeClr>
                </a:solidFill>
                <a:latin typeface="Garamond" panose="02020404030301010803" pitchFamily="18" charset="0"/>
              </a:rPr>
              <a:t>, come </a:t>
            </a:r>
            <a:r>
              <a:rPr lang="en-US" sz="3200" dirty="0" err="1">
                <a:solidFill>
                  <a:schemeClr val="accent1">
                    <a:lumMod val="50000"/>
                  </a:schemeClr>
                </a:solidFill>
                <a:latin typeface="Garamond" panose="02020404030301010803" pitchFamily="18" charset="0"/>
              </a:rPr>
              <a:t>previsto</a:t>
            </a:r>
            <a:r>
              <a:rPr lang="en-US" sz="3200" dirty="0">
                <a:solidFill>
                  <a:schemeClr val="accent1">
                    <a:lumMod val="50000"/>
                  </a:schemeClr>
                </a:solidFill>
                <a:latin typeface="Garamond" panose="02020404030301010803" pitchFamily="18" charset="0"/>
              </a:rPr>
              <a:t> </a:t>
            </a:r>
            <a:r>
              <a:rPr lang="en-US" sz="3200" dirty="0" err="1">
                <a:solidFill>
                  <a:schemeClr val="accent1">
                    <a:lumMod val="50000"/>
                  </a:schemeClr>
                </a:solidFill>
                <a:latin typeface="Garamond" panose="02020404030301010803" pitchFamily="18" charset="0"/>
              </a:rPr>
              <a:t>dall</a:t>
            </a:r>
            <a:r>
              <a:rPr lang="en-US" sz="3200" dirty="0">
                <a:solidFill>
                  <a:schemeClr val="accent1">
                    <a:lumMod val="50000"/>
                  </a:schemeClr>
                </a:solidFill>
                <a:latin typeface="Garamond" panose="02020404030301010803" pitchFamily="18" charset="0"/>
              </a:rPr>
              <a:t>’ art. 14 </a:t>
            </a:r>
            <a:r>
              <a:rPr lang="en-US" sz="3200" dirty="0" err="1">
                <a:solidFill>
                  <a:schemeClr val="accent1">
                    <a:lumMod val="50000"/>
                  </a:schemeClr>
                </a:solidFill>
                <a:latin typeface="Garamond" panose="02020404030301010803" pitchFamily="18" charset="0"/>
              </a:rPr>
              <a:t>dlgs</a:t>
            </a:r>
            <a:r>
              <a:rPr lang="en-US" sz="3200" dirty="0">
                <a:solidFill>
                  <a:schemeClr val="accent1">
                    <a:lumMod val="50000"/>
                  </a:schemeClr>
                </a:solidFill>
                <a:latin typeface="Garamond" panose="02020404030301010803" pitchFamily="18" charset="0"/>
              </a:rPr>
              <a:t> n. 39/2021.</a:t>
            </a:r>
            <a:br>
              <a:rPr lang="en-US" sz="3200" dirty="0">
                <a:solidFill>
                  <a:schemeClr val="accent1">
                    <a:lumMod val="50000"/>
                  </a:schemeClr>
                </a:solidFill>
                <a:latin typeface="Garamond" panose="02020404030301010803" pitchFamily="18" charset="0"/>
              </a:rPr>
            </a:br>
            <a:br>
              <a:rPr lang="en-US" sz="3200" dirty="0">
                <a:solidFill>
                  <a:schemeClr val="accent1">
                    <a:lumMod val="50000"/>
                  </a:schemeClr>
                </a:solidFill>
                <a:latin typeface="Garamond" panose="02020404030301010803" pitchFamily="18" charset="0"/>
              </a:rPr>
            </a:br>
            <a:r>
              <a:rPr lang="en-US" sz="3200" dirty="0">
                <a:solidFill>
                  <a:schemeClr val="accent1">
                    <a:lumMod val="50000"/>
                  </a:schemeClr>
                </a:solidFill>
                <a:latin typeface="Garamond" panose="02020404030301010803" pitchFamily="18" charset="0"/>
              </a:rPr>
              <a:t>Sul punto </a:t>
            </a:r>
            <a:r>
              <a:rPr lang="en-US" sz="3200" dirty="0" err="1">
                <a:solidFill>
                  <a:schemeClr val="accent1">
                    <a:lumMod val="50000"/>
                  </a:schemeClr>
                </a:solidFill>
                <a:latin typeface="Garamond" panose="02020404030301010803" pitchFamily="18" charset="0"/>
              </a:rPr>
              <a:t>si</a:t>
            </a:r>
            <a:r>
              <a:rPr lang="en-US" sz="3200" dirty="0">
                <a:solidFill>
                  <a:schemeClr val="accent1">
                    <a:lumMod val="50000"/>
                  </a:schemeClr>
                </a:solidFill>
                <a:latin typeface="Garamond" panose="02020404030301010803" pitchFamily="18" charset="0"/>
              </a:rPr>
              <a:t> </a:t>
            </a:r>
            <a:r>
              <a:rPr lang="en-US" sz="3200" dirty="0" err="1">
                <a:solidFill>
                  <a:schemeClr val="accent1">
                    <a:lumMod val="50000"/>
                  </a:schemeClr>
                </a:solidFill>
                <a:latin typeface="Garamond" panose="02020404030301010803" pitchFamily="18" charset="0"/>
              </a:rPr>
              <a:t>ricorda</a:t>
            </a:r>
            <a:r>
              <a:rPr lang="en-US" sz="3200" dirty="0">
                <a:solidFill>
                  <a:schemeClr val="accent1">
                    <a:lumMod val="50000"/>
                  </a:schemeClr>
                </a:solidFill>
                <a:latin typeface="Garamond" panose="02020404030301010803" pitchFamily="18" charset="0"/>
              </a:rPr>
              <a:t> </a:t>
            </a:r>
            <a:r>
              <a:rPr lang="en-US" sz="3200" dirty="0" err="1">
                <a:solidFill>
                  <a:schemeClr val="accent1">
                    <a:lumMod val="50000"/>
                  </a:schemeClr>
                </a:solidFill>
                <a:latin typeface="Garamond" panose="02020404030301010803" pitchFamily="18" charset="0"/>
              </a:rPr>
              <a:t>che</a:t>
            </a:r>
            <a:r>
              <a:rPr lang="en-US" sz="3200" dirty="0">
                <a:solidFill>
                  <a:schemeClr val="accent1">
                    <a:lumMod val="50000"/>
                  </a:schemeClr>
                </a:solidFill>
                <a:latin typeface="Garamond" panose="02020404030301010803" pitchFamily="18" charset="0"/>
              </a:rPr>
              <a:t> la </a:t>
            </a:r>
            <a:r>
              <a:rPr lang="en-US" sz="3200" b="1" dirty="0" err="1">
                <a:solidFill>
                  <a:schemeClr val="accent1">
                    <a:lumMod val="50000"/>
                  </a:schemeClr>
                </a:solidFill>
                <a:latin typeface="Garamond" panose="02020404030301010803" pitchFamily="18" charset="0"/>
              </a:rPr>
              <a:t>personalità</a:t>
            </a:r>
            <a:r>
              <a:rPr lang="en-US" sz="3200" b="1" dirty="0">
                <a:solidFill>
                  <a:schemeClr val="accent1">
                    <a:lumMod val="50000"/>
                  </a:schemeClr>
                </a:solidFill>
                <a:latin typeface="Garamond" panose="02020404030301010803" pitchFamily="18" charset="0"/>
              </a:rPr>
              <a:t> </a:t>
            </a:r>
            <a:r>
              <a:rPr lang="en-US" sz="3200" b="1" dirty="0" err="1">
                <a:solidFill>
                  <a:schemeClr val="accent1">
                    <a:lumMod val="50000"/>
                  </a:schemeClr>
                </a:solidFill>
                <a:latin typeface="Garamond" panose="02020404030301010803" pitchFamily="18" charset="0"/>
              </a:rPr>
              <a:t>giuridic</a:t>
            </a:r>
            <a:r>
              <a:rPr lang="en-US" sz="3200" dirty="0" err="1">
                <a:solidFill>
                  <a:schemeClr val="accent1">
                    <a:lumMod val="50000"/>
                  </a:schemeClr>
                </a:solidFill>
                <a:latin typeface="Garamond" panose="02020404030301010803" pitchFamily="18" charset="0"/>
              </a:rPr>
              <a:t>a</a:t>
            </a:r>
            <a:r>
              <a:rPr lang="en-US" sz="3200" dirty="0">
                <a:solidFill>
                  <a:schemeClr val="accent1">
                    <a:lumMod val="50000"/>
                  </a:schemeClr>
                </a:solidFill>
                <a:latin typeface="Garamond" panose="02020404030301010803" pitchFamily="18" charset="0"/>
              </a:rPr>
              <a:t> </a:t>
            </a:r>
            <a:r>
              <a:rPr lang="en-US" sz="3200" dirty="0" err="1">
                <a:solidFill>
                  <a:schemeClr val="accent1">
                    <a:lumMod val="50000"/>
                  </a:schemeClr>
                </a:solidFill>
                <a:latin typeface="Garamond" panose="02020404030301010803" pitchFamily="18" charset="0"/>
              </a:rPr>
              <a:t>si</a:t>
            </a:r>
            <a:r>
              <a:rPr lang="en-US" sz="3200" dirty="0">
                <a:solidFill>
                  <a:schemeClr val="accent1">
                    <a:lumMod val="50000"/>
                  </a:schemeClr>
                </a:solidFill>
                <a:latin typeface="Garamond" panose="02020404030301010803" pitchFamily="18" charset="0"/>
              </a:rPr>
              <a:t> traduce </a:t>
            </a:r>
            <a:r>
              <a:rPr lang="en-US" sz="3200" dirty="0" err="1">
                <a:solidFill>
                  <a:schemeClr val="accent1">
                    <a:lumMod val="50000"/>
                  </a:schemeClr>
                </a:solidFill>
                <a:latin typeface="Garamond" panose="02020404030301010803" pitchFamily="18" charset="0"/>
              </a:rPr>
              <a:t>nella</a:t>
            </a:r>
            <a:r>
              <a:rPr lang="en-US" sz="3200" dirty="0">
                <a:solidFill>
                  <a:schemeClr val="accent1">
                    <a:lumMod val="50000"/>
                  </a:schemeClr>
                </a:solidFill>
                <a:latin typeface="Garamond" panose="02020404030301010803" pitchFamily="18" charset="0"/>
              </a:rPr>
              <a:t> </a:t>
            </a:r>
            <a:r>
              <a:rPr lang="en-US" sz="3200" u="sng" dirty="0" err="1">
                <a:solidFill>
                  <a:schemeClr val="accent1">
                    <a:lumMod val="50000"/>
                  </a:schemeClr>
                </a:solidFill>
                <a:latin typeface="Garamond" panose="02020404030301010803" pitchFamily="18" charset="0"/>
              </a:rPr>
              <a:t>autonomia</a:t>
            </a:r>
            <a:r>
              <a:rPr lang="en-US" sz="3200" u="sng" dirty="0">
                <a:solidFill>
                  <a:schemeClr val="accent1">
                    <a:lumMod val="50000"/>
                  </a:schemeClr>
                </a:solidFill>
                <a:latin typeface="Garamond" panose="02020404030301010803" pitchFamily="18" charset="0"/>
              </a:rPr>
              <a:t> </a:t>
            </a:r>
            <a:r>
              <a:rPr lang="en-US" sz="3200" u="sng" dirty="0" err="1">
                <a:solidFill>
                  <a:schemeClr val="accent1">
                    <a:lumMod val="50000"/>
                  </a:schemeClr>
                </a:solidFill>
                <a:latin typeface="Garamond" panose="02020404030301010803" pitchFamily="18" charset="0"/>
              </a:rPr>
              <a:t>patrimoniale</a:t>
            </a:r>
            <a:r>
              <a:rPr lang="en-US" sz="3200" u="sng" dirty="0">
                <a:solidFill>
                  <a:schemeClr val="accent1">
                    <a:lumMod val="50000"/>
                  </a:schemeClr>
                </a:solidFill>
                <a:latin typeface="Garamond" panose="02020404030301010803" pitchFamily="18" charset="0"/>
              </a:rPr>
              <a:t> </a:t>
            </a:r>
            <a:r>
              <a:rPr lang="en-US" sz="3200" u="sng" dirty="0" err="1">
                <a:solidFill>
                  <a:schemeClr val="accent1">
                    <a:lumMod val="50000"/>
                  </a:schemeClr>
                </a:solidFill>
                <a:latin typeface="Garamond" panose="02020404030301010803" pitchFamily="18" charset="0"/>
              </a:rPr>
              <a:t>perfetta</a:t>
            </a:r>
            <a:r>
              <a:rPr lang="en-US" sz="3200" u="sng" dirty="0">
                <a:solidFill>
                  <a:schemeClr val="accent1">
                    <a:lumMod val="50000"/>
                  </a:schemeClr>
                </a:solidFill>
                <a:latin typeface="Garamond" panose="02020404030301010803" pitchFamily="18" charset="0"/>
              </a:rPr>
              <a:t> </a:t>
            </a:r>
            <a:r>
              <a:rPr lang="en-US" sz="3200" u="sng" dirty="0" err="1">
                <a:solidFill>
                  <a:schemeClr val="accent1">
                    <a:lumMod val="50000"/>
                  </a:schemeClr>
                </a:solidFill>
                <a:latin typeface="Garamond" panose="02020404030301010803" pitchFamily="18" charset="0"/>
              </a:rPr>
              <a:t>tra</a:t>
            </a:r>
            <a:r>
              <a:rPr lang="en-US" sz="3200" u="sng" dirty="0">
                <a:solidFill>
                  <a:schemeClr val="accent1">
                    <a:lumMod val="50000"/>
                  </a:schemeClr>
                </a:solidFill>
                <a:latin typeface="Garamond" panose="02020404030301010803" pitchFamily="18" charset="0"/>
              </a:rPr>
              <a:t> </a:t>
            </a:r>
            <a:r>
              <a:rPr lang="en-US" sz="3200" u="sng" dirty="0" err="1">
                <a:solidFill>
                  <a:schemeClr val="accent1">
                    <a:lumMod val="50000"/>
                  </a:schemeClr>
                </a:solidFill>
                <a:latin typeface="Garamond" panose="02020404030301010803" pitchFamily="18" charset="0"/>
              </a:rPr>
              <a:t>patrimonio</a:t>
            </a:r>
            <a:r>
              <a:rPr lang="en-US" sz="3200" u="sng" dirty="0">
                <a:solidFill>
                  <a:schemeClr val="accent1">
                    <a:lumMod val="50000"/>
                  </a:schemeClr>
                </a:solidFill>
                <a:latin typeface="Garamond" panose="02020404030301010803" pitchFamily="18" charset="0"/>
              </a:rPr>
              <a:t> </a:t>
            </a:r>
            <a:r>
              <a:rPr lang="en-US" sz="3200" u="sng" dirty="0" err="1">
                <a:solidFill>
                  <a:schemeClr val="accent1">
                    <a:lumMod val="50000"/>
                  </a:schemeClr>
                </a:solidFill>
                <a:latin typeface="Garamond" panose="02020404030301010803" pitchFamily="18" charset="0"/>
              </a:rPr>
              <a:t>dell’ente</a:t>
            </a:r>
            <a:r>
              <a:rPr lang="en-US" sz="3200" u="sng" dirty="0">
                <a:solidFill>
                  <a:schemeClr val="accent1">
                    <a:lumMod val="50000"/>
                  </a:schemeClr>
                </a:solidFill>
                <a:latin typeface="Garamond" panose="02020404030301010803" pitchFamily="18" charset="0"/>
              </a:rPr>
              <a:t> e </a:t>
            </a:r>
            <a:r>
              <a:rPr lang="en-US" sz="3200" u="sng" dirty="0" err="1">
                <a:solidFill>
                  <a:schemeClr val="accent1">
                    <a:lumMod val="50000"/>
                  </a:schemeClr>
                </a:solidFill>
                <a:latin typeface="Garamond" panose="02020404030301010803" pitchFamily="18" charset="0"/>
              </a:rPr>
              <a:t>patrimonio</a:t>
            </a:r>
            <a:r>
              <a:rPr lang="en-US" sz="3200" u="sng" dirty="0">
                <a:solidFill>
                  <a:schemeClr val="accent1">
                    <a:lumMod val="50000"/>
                  </a:schemeClr>
                </a:solidFill>
                <a:latin typeface="Garamond" panose="02020404030301010803" pitchFamily="18" charset="0"/>
              </a:rPr>
              <a:t> </a:t>
            </a:r>
            <a:r>
              <a:rPr lang="en-US" sz="3200" u="sng" dirty="0" err="1">
                <a:solidFill>
                  <a:schemeClr val="accent1">
                    <a:lumMod val="50000"/>
                  </a:schemeClr>
                </a:solidFill>
                <a:latin typeface="Garamond" panose="02020404030301010803" pitchFamily="18" charset="0"/>
              </a:rPr>
              <a:t>personale</a:t>
            </a:r>
            <a:r>
              <a:rPr lang="en-US" sz="3200" u="sng" dirty="0">
                <a:solidFill>
                  <a:schemeClr val="accent1">
                    <a:lumMod val="50000"/>
                  </a:schemeClr>
                </a:solidFill>
                <a:latin typeface="Garamond" panose="02020404030301010803" pitchFamily="18" charset="0"/>
              </a:rPr>
              <a:t> </a:t>
            </a:r>
            <a:r>
              <a:rPr lang="en-US" sz="3200" u="sng" dirty="0" err="1">
                <a:solidFill>
                  <a:schemeClr val="accent1">
                    <a:lumMod val="50000"/>
                  </a:schemeClr>
                </a:solidFill>
                <a:latin typeface="Garamond" panose="02020404030301010803" pitchFamily="18" charset="0"/>
              </a:rPr>
              <a:t>dei</a:t>
            </a:r>
            <a:r>
              <a:rPr lang="en-US" sz="3200" u="sng" dirty="0">
                <a:solidFill>
                  <a:schemeClr val="accent1">
                    <a:lumMod val="50000"/>
                  </a:schemeClr>
                </a:solidFill>
                <a:latin typeface="Garamond" panose="02020404030301010803" pitchFamily="18" charset="0"/>
              </a:rPr>
              <a:t> </a:t>
            </a:r>
            <a:r>
              <a:rPr lang="en-US" sz="3200" u="sng" dirty="0" err="1">
                <a:solidFill>
                  <a:schemeClr val="accent1">
                    <a:lumMod val="50000"/>
                  </a:schemeClr>
                </a:solidFill>
                <a:latin typeface="Garamond" panose="02020404030301010803" pitchFamily="18" charset="0"/>
              </a:rPr>
              <a:t>suoi</a:t>
            </a:r>
            <a:r>
              <a:rPr lang="en-US" sz="3200" u="sng" dirty="0">
                <a:solidFill>
                  <a:schemeClr val="accent1">
                    <a:lumMod val="50000"/>
                  </a:schemeClr>
                </a:solidFill>
                <a:latin typeface="Garamond" panose="02020404030301010803" pitchFamily="18" charset="0"/>
              </a:rPr>
              <a:t> </a:t>
            </a:r>
            <a:r>
              <a:rPr lang="en-US" sz="3200" u="sng" dirty="0" err="1">
                <a:solidFill>
                  <a:schemeClr val="accent1">
                    <a:lumMod val="50000"/>
                  </a:schemeClr>
                </a:solidFill>
                <a:latin typeface="Garamond" panose="02020404030301010803" pitchFamily="18" charset="0"/>
              </a:rPr>
              <a:t>soci</a:t>
            </a:r>
            <a:r>
              <a:rPr lang="en-US" sz="3200" u="sng" dirty="0">
                <a:solidFill>
                  <a:schemeClr val="accent1">
                    <a:lumMod val="50000"/>
                  </a:schemeClr>
                </a:solidFill>
                <a:latin typeface="Garamond" panose="02020404030301010803" pitchFamily="18" charset="0"/>
              </a:rPr>
              <a:t> o </a:t>
            </a:r>
            <a:r>
              <a:rPr lang="en-US" sz="3200" u="sng" dirty="0" err="1">
                <a:solidFill>
                  <a:schemeClr val="accent1">
                    <a:lumMod val="50000"/>
                  </a:schemeClr>
                </a:solidFill>
                <a:latin typeface="Garamond" panose="02020404030301010803" pitchFamily="18" charset="0"/>
              </a:rPr>
              <a:t>associati</a:t>
            </a:r>
            <a:r>
              <a:rPr lang="en-US" sz="3200" u="sng" dirty="0">
                <a:solidFill>
                  <a:schemeClr val="accent1">
                    <a:lumMod val="50000"/>
                  </a:schemeClr>
                </a:solidFill>
                <a:latin typeface="Garamond" panose="02020404030301010803" pitchFamily="18" charset="0"/>
              </a:rPr>
              <a:t>.</a:t>
            </a:r>
            <a:br>
              <a:rPr lang="en-US" sz="3200" u="sng" dirty="0">
                <a:solidFill>
                  <a:schemeClr val="accent1">
                    <a:lumMod val="50000"/>
                  </a:schemeClr>
                </a:solidFill>
                <a:latin typeface="Garamond" panose="02020404030301010803" pitchFamily="18" charset="0"/>
              </a:rPr>
            </a:br>
            <a:br>
              <a:rPr lang="en-US" sz="3200" dirty="0">
                <a:solidFill>
                  <a:schemeClr val="accent1">
                    <a:lumMod val="50000"/>
                  </a:schemeClr>
                </a:solidFill>
                <a:latin typeface="Garamond" panose="02020404030301010803" pitchFamily="18" charset="0"/>
              </a:rPr>
            </a:br>
            <a:r>
              <a:rPr lang="en-US" sz="3200" dirty="0">
                <a:solidFill>
                  <a:schemeClr val="accent1">
                    <a:lumMod val="50000"/>
                  </a:schemeClr>
                </a:solidFill>
                <a:latin typeface="Garamond" panose="02020404030301010803" pitchFamily="18" charset="0"/>
              </a:rPr>
              <a:t>Si </a:t>
            </a:r>
            <a:r>
              <a:rPr lang="en-US" sz="3200" dirty="0" err="1">
                <a:solidFill>
                  <a:schemeClr val="accent1">
                    <a:lumMod val="50000"/>
                  </a:schemeClr>
                </a:solidFill>
                <a:latin typeface="Garamond" panose="02020404030301010803" pitchFamily="18" charset="0"/>
              </a:rPr>
              <a:t>tratta</a:t>
            </a:r>
            <a:r>
              <a:rPr lang="en-US" sz="3200" dirty="0">
                <a:solidFill>
                  <a:schemeClr val="accent1">
                    <a:lumMod val="50000"/>
                  </a:schemeClr>
                </a:solidFill>
                <a:latin typeface="Garamond" panose="02020404030301010803" pitchFamily="18" charset="0"/>
              </a:rPr>
              <a:t> di </a:t>
            </a:r>
            <a:r>
              <a:rPr lang="en-US" sz="3200" dirty="0" err="1">
                <a:solidFill>
                  <a:schemeClr val="accent1">
                    <a:lumMod val="50000"/>
                  </a:schemeClr>
                </a:solidFill>
                <a:latin typeface="Garamond" panose="02020404030301010803" pitchFamily="18" charset="0"/>
              </a:rPr>
              <a:t>una</a:t>
            </a:r>
            <a:r>
              <a:rPr lang="en-US" sz="3200" dirty="0">
                <a:solidFill>
                  <a:schemeClr val="accent1">
                    <a:lumMod val="50000"/>
                  </a:schemeClr>
                </a:solidFill>
                <a:latin typeface="Garamond" panose="02020404030301010803" pitchFamily="18" charset="0"/>
              </a:rPr>
              <a:t> </a:t>
            </a:r>
            <a:r>
              <a:rPr lang="en-US" sz="3200" dirty="0" err="1">
                <a:solidFill>
                  <a:schemeClr val="accent1">
                    <a:lumMod val="50000"/>
                  </a:schemeClr>
                </a:solidFill>
                <a:latin typeface="Garamond" panose="02020404030301010803" pitchFamily="18" charset="0"/>
              </a:rPr>
              <a:t>tematica</a:t>
            </a:r>
            <a:r>
              <a:rPr lang="en-US" sz="3200" dirty="0">
                <a:solidFill>
                  <a:schemeClr val="accent1">
                    <a:lumMod val="50000"/>
                  </a:schemeClr>
                </a:solidFill>
                <a:latin typeface="Garamond" panose="02020404030301010803" pitchFamily="18" charset="0"/>
              </a:rPr>
              <a:t> </a:t>
            </a:r>
            <a:r>
              <a:rPr lang="en-US" sz="3200" dirty="0" err="1">
                <a:solidFill>
                  <a:schemeClr val="accent1">
                    <a:lumMod val="50000"/>
                  </a:schemeClr>
                </a:solidFill>
                <a:latin typeface="Garamond" panose="02020404030301010803" pitchFamily="18" charset="0"/>
              </a:rPr>
              <a:t>che</a:t>
            </a:r>
            <a:r>
              <a:rPr lang="en-US" sz="3200" dirty="0">
                <a:solidFill>
                  <a:schemeClr val="accent1">
                    <a:lumMod val="50000"/>
                  </a:schemeClr>
                </a:solidFill>
                <a:latin typeface="Garamond" panose="02020404030301010803" pitchFamily="18" charset="0"/>
              </a:rPr>
              <a:t> </a:t>
            </a:r>
            <a:r>
              <a:rPr lang="en-US" sz="3200" dirty="0" err="1">
                <a:solidFill>
                  <a:schemeClr val="accent1">
                    <a:lumMod val="50000"/>
                  </a:schemeClr>
                </a:solidFill>
                <a:latin typeface="Garamond" panose="02020404030301010803" pitchFamily="18" charset="0"/>
              </a:rPr>
              <a:t>coinvolge</a:t>
            </a:r>
            <a:r>
              <a:rPr lang="en-US" sz="3200" dirty="0">
                <a:solidFill>
                  <a:schemeClr val="accent1">
                    <a:lumMod val="50000"/>
                  </a:schemeClr>
                </a:solidFill>
                <a:latin typeface="Garamond" panose="02020404030301010803" pitchFamily="18" charset="0"/>
              </a:rPr>
              <a:t> le </a:t>
            </a:r>
            <a:r>
              <a:rPr lang="en-US" sz="3200" b="1" u="sng" dirty="0">
                <a:solidFill>
                  <a:schemeClr val="accent1">
                    <a:lumMod val="50000"/>
                  </a:schemeClr>
                </a:solidFill>
                <a:latin typeface="Garamond" panose="02020404030301010803" pitchFamily="18" charset="0"/>
              </a:rPr>
              <a:t>sole </a:t>
            </a:r>
            <a:r>
              <a:rPr lang="en-US" sz="3200" b="1" u="sng" dirty="0" err="1">
                <a:solidFill>
                  <a:schemeClr val="accent1">
                    <a:lumMod val="50000"/>
                  </a:schemeClr>
                </a:solidFill>
                <a:latin typeface="Garamond" panose="02020404030301010803" pitchFamily="18" charset="0"/>
              </a:rPr>
              <a:t>associazioni</a:t>
            </a:r>
            <a:r>
              <a:rPr lang="en-US" sz="3200" b="1" u="sng" dirty="0">
                <a:solidFill>
                  <a:schemeClr val="accent1">
                    <a:lumMod val="50000"/>
                  </a:schemeClr>
                </a:solidFill>
                <a:latin typeface="Garamond" panose="02020404030301010803" pitchFamily="18" charset="0"/>
              </a:rPr>
              <a:t> </a:t>
            </a:r>
            <a:r>
              <a:rPr lang="en-US" sz="3200" u="sng" dirty="0">
                <a:solidFill>
                  <a:schemeClr val="accent1">
                    <a:lumMod val="50000"/>
                  </a:schemeClr>
                </a:solidFill>
                <a:latin typeface="Garamond" panose="02020404030301010803" pitchFamily="18" charset="0"/>
              </a:rPr>
              <a:t>sportive </a:t>
            </a:r>
            <a:r>
              <a:rPr lang="en-US" sz="3200" u="sng" dirty="0" err="1">
                <a:solidFill>
                  <a:schemeClr val="accent1">
                    <a:lumMod val="50000"/>
                  </a:schemeClr>
                </a:solidFill>
                <a:latin typeface="Garamond" panose="02020404030301010803" pitchFamily="18" charset="0"/>
              </a:rPr>
              <a:t>dilettantistiche</a:t>
            </a:r>
            <a:r>
              <a:rPr lang="en-US" sz="3200" u="sng" dirty="0">
                <a:solidFill>
                  <a:schemeClr val="accent1">
                    <a:lumMod val="50000"/>
                  </a:schemeClr>
                </a:solidFill>
                <a:latin typeface="Garamond" panose="02020404030301010803" pitchFamily="18" charset="0"/>
              </a:rPr>
              <a:t>,</a:t>
            </a:r>
            <a:r>
              <a:rPr lang="en-US" sz="3200" dirty="0">
                <a:solidFill>
                  <a:schemeClr val="accent1">
                    <a:lumMod val="50000"/>
                  </a:schemeClr>
                </a:solidFill>
                <a:latin typeface="Garamond" panose="02020404030301010803" pitchFamily="18" charset="0"/>
              </a:rPr>
              <a:t> in </a:t>
            </a:r>
            <a:r>
              <a:rPr lang="en-US" sz="3200" dirty="0" err="1">
                <a:solidFill>
                  <a:schemeClr val="accent1">
                    <a:lumMod val="50000"/>
                  </a:schemeClr>
                </a:solidFill>
                <a:latin typeface="Garamond" panose="02020404030301010803" pitchFamily="18" charset="0"/>
              </a:rPr>
              <a:t>quanto</a:t>
            </a:r>
            <a:r>
              <a:rPr lang="en-US" sz="3200" dirty="0">
                <a:solidFill>
                  <a:schemeClr val="accent1">
                    <a:lumMod val="50000"/>
                  </a:schemeClr>
                </a:solidFill>
                <a:latin typeface="Garamond" panose="02020404030301010803" pitchFamily="18" charset="0"/>
              </a:rPr>
              <a:t> la </a:t>
            </a:r>
            <a:r>
              <a:rPr lang="en-US" sz="3200" dirty="0" err="1">
                <a:solidFill>
                  <a:schemeClr val="accent1">
                    <a:lumMod val="50000"/>
                  </a:schemeClr>
                </a:solidFill>
                <a:latin typeface="Garamond" panose="02020404030301010803" pitchFamily="18" charset="0"/>
              </a:rPr>
              <a:t>personalità</a:t>
            </a:r>
            <a:r>
              <a:rPr lang="en-US" sz="3200" dirty="0">
                <a:solidFill>
                  <a:schemeClr val="accent1">
                    <a:lumMod val="50000"/>
                  </a:schemeClr>
                </a:solidFill>
                <a:latin typeface="Garamond" panose="02020404030301010803" pitchFamily="18" charset="0"/>
              </a:rPr>
              <a:t> </a:t>
            </a:r>
            <a:r>
              <a:rPr lang="en-US" sz="3200" dirty="0" err="1">
                <a:solidFill>
                  <a:schemeClr val="accent1">
                    <a:lumMod val="50000"/>
                  </a:schemeClr>
                </a:solidFill>
                <a:latin typeface="Garamond" panose="02020404030301010803" pitchFamily="18" charset="0"/>
              </a:rPr>
              <a:t>giuridica</a:t>
            </a:r>
            <a:r>
              <a:rPr lang="en-US" sz="3200" dirty="0">
                <a:solidFill>
                  <a:schemeClr val="accent1">
                    <a:lumMod val="50000"/>
                  </a:schemeClr>
                </a:solidFill>
                <a:latin typeface="Garamond" panose="02020404030301010803" pitchFamily="18" charset="0"/>
              </a:rPr>
              <a:t> </a:t>
            </a:r>
            <a:r>
              <a:rPr lang="en-US" sz="3200" dirty="0" err="1">
                <a:solidFill>
                  <a:schemeClr val="accent1">
                    <a:lumMod val="50000"/>
                  </a:schemeClr>
                </a:solidFill>
                <a:latin typeface="Garamond" panose="02020404030301010803" pitchFamily="18" charset="0"/>
              </a:rPr>
              <a:t>è</a:t>
            </a:r>
            <a:r>
              <a:rPr lang="en-US" sz="3200" dirty="0">
                <a:solidFill>
                  <a:schemeClr val="accent1">
                    <a:lumMod val="50000"/>
                  </a:schemeClr>
                </a:solidFill>
                <a:latin typeface="Garamond" panose="02020404030301010803" pitchFamily="18" charset="0"/>
              </a:rPr>
              <a:t> </a:t>
            </a:r>
            <a:r>
              <a:rPr lang="en-US" sz="3200" dirty="0" err="1">
                <a:solidFill>
                  <a:schemeClr val="accent1">
                    <a:lumMod val="50000"/>
                  </a:schemeClr>
                </a:solidFill>
                <a:latin typeface="Garamond" panose="02020404030301010803" pitchFamily="18" charset="0"/>
              </a:rPr>
              <a:t>attribuzione</a:t>
            </a:r>
            <a:r>
              <a:rPr lang="en-US" sz="3200" dirty="0">
                <a:solidFill>
                  <a:schemeClr val="accent1">
                    <a:lumMod val="50000"/>
                  </a:schemeClr>
                </a:solidFill>
                <a:latin typeface="Garamond" panose="02020404030301010803" pitchFamily="18" charset="0"/>
              </a:rPr>
              <a:t> </a:t>
            </a:r>
            <a:r>
              <a:rPr lang="en-US" sz="3200" dirty="0" err="1">
                <a:solidFill>
                  <a:schemeClr val="accent1">
                    <a:lumMod val="50000"/>
                  </a:schemeClr>
                </a:solidFill>
                <a:latin typeface="Garamond" panose="02020404030301010803" pitchFamily="18" charset="0"/>
              </a:rPr>
              <a:t>ontologicamente</a:t>
            </a:r>
            <a:r>
              <a:rPr lang="en-US" sz="3200" dirty="0">
                <a:solidFill>
                  <a:schemeClr val="accent1">
                    <a:lumMod val="50000"/>
                  </a:schemeClr>
                </a:solidFill>
                <a:latin typeface="Garamond" panose="02020404030301010803" pitchFamily="18" charset="0"/>
              </a:rPr>
              <a:t> propria </a:t>
            </a:r>
            <a:r>
              <a:rPr lang="en-US" sz="3200" dirty="0" err="1">
                <a:solidFill>
                  <a:schemeClr val="accent1">
                    <a:lumMod val="50000"/>
                  </a:schemeClr>
                </a:solidFill>
                <a:latin typeface="Garamond" panose="02020404030301010803" pitchFamily="18" charset="0"/>
              </a:rPr>
              <a:t>delle</a:t>
            </a:r>
            <a:r>
              <a:rPr lang="en-US" sz="3200" dirty="0">
                <a:solidFill>
                  <a:schemeClr val="accent1">
                    <a:lumMod val="50000"/>
                  </a:schemeClr>
                </a:solidFill>
                <a:latin typeface="Garamond" panose="02020404030301010803" pitchFamily="18" charset="0"/>
              </a:rPr>
              <a:t> </a:t>
            </a:r>
            <a:r>
              <a:rPr lang="en-US" sz="3200" dirty="0" err="1">
                <a:solidFill>
                  <a:schemeClr val="accent1">
                    <a:lumMod val="50000"/>
                  </a:schemeClr>
                </a:solidFill>
                <a:latin typeface="Garamond" panose="02020404030301010803" pitchFamily="18" charset="0"/>
              </a:rPr>
              <a:t>società</a:t>
            </a:r>
            <a:r>
              <a:rPr lang="en-US" sz="3200" dirty="0">
                <a:solidFill>
                  <a:schemeClr val="accent1">
                    <a:lumMod val="50000"/>
                  </a:schemeClr>
                </a:solidFill>
                <a:latin typeface="Garamond" panose="02020404030301010803" pitchFamily="18" charset="0"/>
              </a:rPr>
              <a:t> di </a:t>
            </a:r>
            <a:r>
              <a:rPr lang="en-US" sz="3200" dirty="0" err="1">
                <a:solidFill>
                  <a:schemeClr val="accent1">
                    <a:lumMod val="50000"/>
                  </a:schemeClr>
                </a:solidFill>
                <a:latin typeface="Garamond" panose="02020404030301010803" pitchFamily="18" charset="0"/>
              </a:rPr>
              <a:t>capitali</a:t>
            </a:r>
            <a:r>
              <a:rPr lang="en-US" sz="3200" dirty="0">
                <a:solidFill>
                  <a:schemeClr val="accent1">
                    <a:lumMod val="50000"/>
                  </a:schemeClr>
                </a:solidFill>
                <a:latin typeface="Garamond" panose="02020404030301010803" pitchFamily="18" charset="0"/>
              </a:rPr>
              <a:t> e cooperative.</a:t>
            </a:r>
            <a:endParaRPr lang="en-US" sz="3200" u="sng" kern="1200" dirty="0">
              <a:solidFill>
                <a:schemeClr val="accent1">
                  <a:lumMod val="50000"/>
                </a:schemeClr>
              </a:solidFill>
              <a:latin typeface="Garamond" panose="02020404030301010803" pitchFamily="18" charset="0"/>
            </a:endParaRPr>
          </a:p>
        </p:txBody>
      </p:sp>
      <p:sp>
        <p:nvSpPr>
          <p:cNvPr id="17" name="Rectangle 16">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524009" y="3366125"/>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7280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B90DEB-17AC-D43E-E2C5-BE52F9F9ADC6}"/>
              </a:ext>
            </a:extLst>
          </p:cNvPr>
          <p:cNvSpPr>
            <a:spLocks noGrp="1"/>
          </p:cNvSpPr>
          <p:nvPr>
            <p:ph type="title"/>
          </p:nvPr>
        </p:nvSpPr>
        <p:spPr>
          <a:xfrm>
            <a:off x="838200" y="365125"/>
            <a:ext cx="10515600" cy="6069542"/>
          </a:xfrm>
        </p:spPr>
        <p:txBody>
          <a:bodyPr>
            <a:normAutofit fontScale="90000"/>
          </a:bodyPr>
          <a:lstStyle/>
          <a:p>
            <a:r>
              <a:rPr lang="it-IT" sz="2800" dirty="0">
                <a:solidFill>
                  <a:schemeClr val="accent1">
                    <a:lumMod val="50000"/>
                  </a:schemeClr>
                </a:solidFill>
                <a:latin typeface="Garamond" panose="02020404030301010803" pitchFamily="18" charset="0"/>
              </a:rPr>
              <a:t>A tal fine, è necessario</a:t>
            </a:r>
            <a:r>
              <a:rPr lang="it-IT" sz="2800" b="1" dirty="0">
                <a:solidFill>
                  <a:schemeClr val="accent1">
                    <a:lumMod val="50000"/>
                  </a:schemeClr>
                </a:solidFill>
                <a:latin typeface="Garamond" panose="02020404030301010803" pitchFamily="18" charset="0"/>
              </a:rPr>
              <a:t> allegare </a:t>
            </a:r>
            <a:r>
              <a:rPr lang="it-IT" sz="2800" dirty="0">
                <a:solidFill>
                  <a:schemeClr val="accent1">
                    <a:lumMod val="50000"/>
                  </a:schemeClr>
                </a:solidFill>
                <a:latin typeface="Garamond" panose="02020404030301010803" pitchFamily="18" charset="0"/>
              </a:rPr>
              <a:t>all’istanza:</a:t>
            </a:r>
            <a:br>
              <a:rPr lang="it-IT" sz="2800" dirty="0">
                <a:solidFill>
                  <a:schemeClr val="accent1">
                    <a:lumMod val="50000"/>
                  </a:schemeClr>
                </a:solidFill>
                <a:latin typeface="Garamond" panose="02020404030301010803" pitchFamily="18" charset="0"/>
              </a:rPr>
            </a:br>
            <a:br>
              <a:rPr lang="it-IT" sz="2800" dirty="0">
                <a:solidFill>
                  <a:schemeClr val="accent1">
                    <a:lumMod val="50000"/>
                  </a:schemeClr>
                </a:solidFill>
                <a:latin typeface="Garamond" panose="02020404030301010803" pitchFamily="18" charset="0"/>
              </a:rPr>
            </a:br>
            <a:r>
              <a:rPr lang="it-IT" sz="2800" dirty="0">
                <a:solidFill>
                  <a:schemeClr val="accent1">
                    <a:lumMod val="50000"/>
                  </a:schemeClr>
                </a:solidFill>
                <a:latin typeface="Garamond" panose="02020404030301010803" pitchFamily="18" charset="0"/>
              </a:rPr>
              <a:t>-verbale di approvazione del bilancio di esercizio o il rendiconto finanziario;</a:t>
            </a:r>
            <a:br>
              <a:rPr lang="it-IT" sz="2800" dirty="0">
                <a:solidFill>
                  <a:schemeClr val="accent1">
                    <a:lumMod val="50000"/>
                  </a:schemeClr>
                </a:solidFill>
                <a:latin typeface="Garamond" panose="02020404030301010803" pitchFamily="18" charset="0"/>
              </a:rPr>
            </a:br>
            <a:r>
              <a:rPr lang="it-IT" sz="2800" dirty="0">
                <a:solidFill>
                  <a:schemeClr val="accent1">
                    <a:lumMod val="50000"/>
                  </a:schemeClr>
                </a:solidFill>
                <a:latin typeface="Garamond" panose="02020404030301010803" pitchFamily="18" charset="0"/>
              </a:rPr>
              <a:t>-verbali di modifica e relativi statuti aggiornati, </a:t>
            </a:r>
            <a:r>
              <a:rPr lang="it-IT" sz="2800" u="sng" dirty="0">
                <a:solidFill>
                  <a:schemeClr val="accent1">
                    <a:lumMod val="50000"/>
                  </a:schemeClr>
                </a:solidFill>
                <a:latin typeface="Garamond" panose="02020404030301010803" pitchFamily="18" charset="0"/>
              </a:rPr>
              <a:t>entro i 30 giorni successivi</a:t>
            </a:r>
            <a:r>
              <a:rPr lang="it-IT" sz="2800" dirty="0">
                <a:solidFill>
                  <a:schemeClr val="accent1">
                    <a:lumMod val="50000"/>
                  </a:schemeClr>
                </a:solidFill>
                <a:latin typeface="Garamond" panose="02020404030301010803" pitchFamily="18" charset="0"/>
              </a:rPr>
              <a:t>;</a:t>
            </a:r>
            <a:br>
              <a:rPr lang="it-IT" sz="2800" dirty="0">
                <a:solidFill>
                  <a:schemeClr val="accent1">
                    <a:lumMod val="50000"/>
                  </a:schemeClr>
                </a:solidFill>
                <a:latin typeface="Garamond" panose="02020404030301010803" pitchFamily="18" charset="0"/>
              </a:rPr>
            </a:br>
            <a:r>
              <a:rPr lang="it-IT" sz="2800" dirty="0">
                <a:solidFill>
                  <a:schemeClr val="accent1">
                    <a:lumMod val="50000"/>
                  </a:schemeClr>
                </a:solidFill>
                <a:latin typeface="Garamond" panose="02020404030301010803" pitchFamily="18" charset="0"/>
              </a:rPr>
              <a:t>-verbali di modifica di </a:t>
            </a:r>
            <a:r>
              <a:rPr lang="it-IT" sz="2800" u="sng" dirty="0">
                <a:solidFill>
                  <a:schemeClr val="accent1">
                    <a:lumMod val="50000"/>
                  </a:schemeClr>
                </a:solidFill>
                <a:latin typeface="Garamond" panose="02020404030301010803" pitchFamily="18" charset="0"/>
              </a:rPr>
              <a:t>organi </a:t>
            </a:r>
            <a:r>
              <a:rPr lang="it-IT" sz="2800" dirty="0">
                <a:solidFill>
                  <a:schemeClr val="accent1">
                    <a:lumMod val="50000"/>
                  </a:schemeClr>
                </a:solidFill>
                <a:latin typeface="Garamond" panose="02020404030301010803" pitchFamily="18" charset="0"/>
              </a:rPr>
              <a:t>statutari e di modifica della </a:t>
            </a:r>
            <a:r>
              <a:rPr lang="it-IT" sz="2800" u="sng" dirty="0">
                <a:solidFill>
                  <a:schemeClr val="accent1">
                    <a:lumMod val="50000"/>
                  </a:schemeClr>
                </a:solidFill>
                <a:latin typeface="Garamond" panose="02020404030301010803" pitchFamily="18" charset="0"/>
              </a:rPr>
              <a:t>sede </a:t>
            </a:r>
            <a:r>
              <a:rPr lang="it-IT" sz="2800" dirty="0">
                <a:solidFill>
                  <a:schemeClr val="accent1">
                    <a:lumMod val="50000"/>
                  </a:schemeClr>
                </a:solidFill>
                <a:latin typeface="Garamond" panose="02020404030301010803" pitchFamily="18" charset="0"/>
              </a:rPr>
              <a:t>legale;</a:t>
            </a:r>
            <a:br>
              <a:rPr lang="it-IT" sz="2800" dirty="0">
                <a:solidFill>
                  <a:schemeClr val="accent1">
                    <a:lumMod val="50000"/>
                  </a:schemeClr>
                </a:solidFill>
                <a:latin typeface="Garamond" panose="02020404030301010803" pitchFamily="18" charset="0"/>
              </a:rPr>
            </a:br>
            <a:br>
              <a:rPr lang="it-IT" sz="2800" dirty="0">
                <a:solidFill>
                  <a:schemeClr val="accent1">
                    <a:lumMod val="50000"/>
                  </a:schemeClr>
                </a:solidFill>
                <a:latin typeface="Garamond" panose="02020404030301010803" pitchFamily="18" charset="0"/>
              </a:rPr>
            </a:br>
            <a:r>
              <a:rPr lang="it-IT" sz="2800" dirty="0">
                <a:solidFill>
                  <a:schemeClr val="accent1">
                    <a:lumMod val="50000"/>
                  </a:schemeClr>
                </a:solidFill>
                <a:latin typeface="Garamond" panose="02020404030301010803" pitchFamily="18" charset="0"/>
              </a:rPr>
              <a:t>Per le </a:t>
            </a:r>
            <a:r>
              <a:rPr lang="it-IT" sz="2800" b="1" dirty="0">
                <a:solidFill>
                  <a:schemeClr val="accent1">
                    <a:lumMod val="50000"/>
                  </a:schemeClr>
                </a:solidFill>
                <a:latin typeface="Garamond" panose="02020404030301010803" pitchFamily="18" charset="0"/>
              </a:rPr>
              <a:t>associazioni già riconosciute </a:t>
            </a:r>
            <a:r>
              <a:rPr lang="it-IT" sz="2800" dirty="0">
                <a:solidFill>
                  <a:schemeClr val="accent1">
                    <a:lumMod val="50000"/>
                  </a:schemeClr>
                </a:solidFill>
                <a:latin typeface="Garamond" panose="02020404030301010803" pitchFamily="18" charset="0"/>
              </a:rPr>
              <a:t>ai sensi del dpr n. 361/2000, l’iscrizione nel Registro delle persone giuridiche, presso la competente Prefettura, è </a:t>
            </a:r>
            <a:r>
              <a:rPr lang="it-IT" sz="2800" b="1" dirty="0">
                <a:solidFill>
                  <a:schemeClr val="accent1">
                    <a:lumMod val="50000"/>
                  </a:schemeClr>
                </a:solidFill>
                <a:latin typeface="Garamond" panose="02020404030301010803" pitchFamily="18" charset="0"/>
              </a:rPr>
              <a:t>sospesa</a:t>
            </a:r>
            <a:r>
              <a:rPr lang="it-IT" sz="2800" dirty="0">
                <a:solidFill>
                  <a:schemeClr val="accent1">
                    <a:lumMod val="50000"/>
                  </a:schemeClr>
                </a:solidFill>
                <a:latin typeface="Garamond" panose="02020404030301010803" pitchFamily="18" charset="0"/>
              </a:rPr>
              <a:t> nel periodo in cui l’ente risulta iscritto nel Registro Nazionale delle Attività Sportive Dilettantistiche e queste </a:t>
            </a:r>
            <a:r>
              <a:rPr lang="it-IT" sz="2800" b="1" dirty="0">
                <a:solidFill>
                  <a:schemeClr val="accent1">
                    <a:lumMod val="50000"/>
                  </a:schemeClr>
                </a:solidFill>
                <a:latin typeface="Garamond" panose="02020404030301010803" pitchFamily="18" charset="0"/>
              </a:rPr>
              <a:t>mantengono</a:t>
            </a:r>
            <a:r>
              <a:rPr lang="it-IT" sz="2800" dirty="0">
                <a:solidFill>
                  <a:schemeClr val="accent1">
                    <a:lumMod val="50000"/>
                  </a:schemeClr>
                </a:solidFill>
                <a:latin typeface="Garamond" panose="02020404030301010803" pitchFamily="18" charset="0"/>
              </a:rPr>
              <a:t> la personalità giuridica conseguente all’iscrizione originaria.</a:t>
            </a:r>
            <a:br>
              <a:rPr lang="it-IT" sz="2800" dirty="0">
                <a:solidFill>
                  <a:schemeClr val="accent1">
                    <a:lumMod val="50000"/>
                  </a:schemeClr>
                </a:solidFill>
                <a:latin typeface="Garamond" panose="02020404030301010803" pitchFamily="18" charset="0"/>
              </a:rPr>
            </a:br>
            <a:br>
              <a:rPr lang="it-IT" sz="2800" dirty="0">
                <a:solidFill>
                  <a:schemeClr val="accent1">
                    <a:lumMod val="50000"/>
                  </a:schemeClr>
                </a:solidFill>
                <a:latin typeface="Garamond" panose="02020404030301010803" pitchFamily="18" charset="0"/>
              </a:rPr>
            </a:br>
            <a:r>
              <a:rPr lang="it-IT" sz="2800" dirty="0">
                <a:solidFill>
                  <a:schemeClr val="accent1">
                    <a:lumMod val="50000"/>
                  </a:schemeClr>
                </a:solidFill>
                <a:latin typeface="Garamond" panose="02020404030301010803" pitchFamily="18" charset="0"/>
              </a:rPr>
              <a:t>Per le ASD ETS, dunque in possesso della personalità giuridica in virtù dell’ iscrizione nel Registro Unico Nazionale Enti del Terzo Settore, </a:t>
            </a:r>
            <a:r>
              <a:rPr lang="it-IT" sz="2800" b="1" dirty="0">
                <a:solidFill>
                  <a:schemeClr val="accent1">
                    <a:lumMod val="50000"/>
                  </a:schemeClr>
                </a:solidFill>
                <a:latin typeface="Garamond" panose="02020404030301010803" pitchFamily="18" charset="0"/>
              </a:rPr>
              <a:t>rimane efficace l’iscrizione nel RUNTS</a:t>
            </a:r>
            <a:r>
              <a:rPr lang="it-IT" sz="2800" dirty="0">
                <a:solidFill>
                  <a:schemeClr val="accent1">
                    <a:lumMod val="50000"/>
                  </a:schemeClr>
                </a:solidFill>
                <a:latin typeface="Garamond" panose="02020404030301010803" pitchFamily="18" charset="0"/>
              </a:rPr>
              <a:t>, ai fini del riconoscimento della personalità giuridica.</a:t>
            </a:r>
            <a:br>
              <a:rPr lang="it-IT" sz="2800" dirty="0">
                <a:solidFill>
                  <a:schemeClr val="accent1">
                    <a:lumMod val="50000"/>
                  </a:schemeClr>
                </a:solidFill>
                <a:latin typeface="Garamond" panose="02020404030301010803" pitchFamily="18" charset="0"/>
              </a:rPr>
            </a:br>
            <a:br>
              <a:rPr lang="it-IT" sz="2800" dirty="0">
                <a:solidFill>
                  <a:schemeClr val="accent1">
                    <a:lumMod val="50000"/>
                  </a:schemeClr>
                </a:solidFill>
                <a:latin typeface="Garamond" panose="02020404030301010803" pitchFamily="18" charset="0"/>
              </a:rPr>
            </a:br>
            <a:endParaRPr lang="it-IT" sz="2800" dirty="0">
              <a:solidFill>
                <a:schemeClr val="accent1">
                  <a:lumMod val="50000"/>
                </a:schemeClr>
              </a:solidFill>
              <a:latin typeface="Garamond" panose="02020404030301010803" pitchFamily="18" charset="0"/>
            </a:endParaRPr>
          </a:p>
        </p:txBody>
      </p:sp>
      <p:sp>
        <p:nvSpPr>
          <p:cNvPr id="3" name="CasellaDiTesto 2">
            <a:extLst>
              <a:ext uri="{FF2B5EF4-FFF2-40B4-BE49-F238E27FC236}">
                <a16:creationId xmlns:a16="http://schemas.microsoft.com/office/drawing/2014/main" id="{EEA2F23B-4AD7-1812-57A4-C8FB4027911D}"/>
              </a:ext>
            </a:extLst>
          </p:cNvPr>
          <p:cNvSpPr txBox="1"/>
          <p:nvPr/>
        </p:nvSpPr>
        <p:spPr>
          <a:xfrm>
            <a:off x="11870267" y="812800"/>
            <a:ext cx="184731" cy="369332"/>
          </a:xfrm>
          <a:prstGeom prst="rect">
            <a:avLst/>
          </a:prstGeom>
          <a:noFill/>
        </p:spPr>
        <p:txBody>
          <a:bodyPr wrap="none" rtlCol="0">
            <a:spAutoFit/>
          </a:bodyPr>
          <a:lstStyle/>
          <a:p>
            <a:endParaRPr lang="it-IT" dirty="0"/>
          </a:p>
        </p:txBody>
      </p:sp>
      <p:sp>
        <p:nvSpPr>
          <p:cNvPr id="5" name="CasellaDiTesto 4">
            <a:extLst>
              <a:ext uri="{FF2B5EF4-FFF2-40B4-BE49-F238E27FC236}">
                <a16:creationId xmlns:a16="http://schemas.microsoft.com/office/drawing/2014/main" id="{40A7A89C-7B53-2070-6147-182EAE4A3E4E}"/>
              </a:ext>
            </a:extLst>
          </p:cNvPr>
          <p:cNvSpPr txBox="1"/>
          <p:nvPr/>
        </p:nvSpPr>
        <p:spPr>
          <a:xfrm>
            <a:off x="287867" y="846667"/>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val="2234282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301E07F-4F79-4B58-8698-EF24DC1ECD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Arc 24">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Titolo 2">
            <a:extLst>
              <a:ext uri="{FF2B5EF4-FFF2-40B4-BE49-F238E27FC236}">
                <a16:creationId xmlns:a16="http://schemas.microsoft.com/office/drawing/2014/main" id="{D9988DB6-083C-4F02-DD80-6B936394F675}"/>
              </a:ext>
            </a:extLst>
          </p:cNvPr>
          <p:cNvSpPr>
            <a:spLocks noGrp="1"/>
          </p:cNvSpPr>
          <p:nvPr>
            <p:ph type="title"/>
          </p:nvPr>
        </p:nvSpPr>
        <p:spPr>
          <a:xfrm>
            <a:off x="6652196" y="1072273"/>
            <a:ext cx="4886105" cy="2827866"/>
          </a:xfrm>
        </p:spPr>
        <p:txBody>
          <a:bodyPr vert="horz" lIns="91440" tIns="45720" rIns="91440" bIns="45720" rtlCol="0" anchor="b">
            <a:normAutofit/>
          </a:bodyPr>
          <a:lstStyle/>
          <a:p>
            <a:pPr algn="ctr"/>
            <a:r>
              <a:rPr lang="en-US" sz="5400" b="1" kern="1200" dirty="0">
                <a:latin typeface="Garamond" panose="02020404030301010803" pitchFamily="18" charset="0"/>
              </a:rPr>
              <a:t>IL RUOLO DEL NOTAIO</a:t>
            </a:r>
          </a:p>
        </p:txBody>
      </p:sp>
      <p:sp>
        <p:nvSpPr>
          <p:cNvPr id="27" name="Oval 26">
            <a:extLst>
              <a:ext uri="{FF2B5EF4-FFF2-40B4-BE49-F238E27FC236}">
                <a16:creationId xmlns:a16="http://schemas.microsoft.com/office/drawing/2014/main" id="{9EE6F773-742A-491A-9A00-A2A150DF50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368" y="366810"/>
            <a:ext cx="6124381" cy="61243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Segno di spunta">
            <a:extLst>
              <a:ext uri="{FF2B5EF4-FFF2-40B4-BE49-F238E27FC236}">
                <a16:creationId xmlns:a16="http://schemas.microsoft.com/office/drawing/2014/main" id="{BD1B1A7D-076C-3D24-343A-E37B373F29D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78572" y="1374798"/>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Tree>
    <p:extLst>
      <p:ext uri="{BB962C8B-B14F-4D97-AF65-F5344CB8AC3E}">
        <p14:creationId xmlns:p14="http://schemas.microsoft.com/office/powerpoint/2010/main" val="1530707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7981F1AC-5908-5C62-F5C1-F95AA99457A6}"/>
              </a:ext>
            </a:extLst>
          </p:cNvPr>
          <p:cNvSpPr>
            <a:spLocks noGrp="1"/>
          </p:cNvSpPr>
          <p:nvPr>
            <p:ph idx="1"/>
          </p:nvPr>
        </p:nvSpPr>
        <p:spPr>
          <a:xfrm>
            <a:off x="0" y="1439333"/>
            <a:ext cx="12191996" cy="5418667"/>
          </a:xfrm>
        </p:spPr>
        <p:txBody>
          <a:bodyPr anchor="ctr">
            <a:normAutofit/>
          </a:bodyPr>
          <a:lstStyle/>
          <a:p>
            <a:pPr marL="0" indent="0">
              <a:buNone/>
            </a:pPr>
            <a:r>
              <a:rPr lang="it-IT" dirty="0">
                <a:solidFill>
                  <a:schemeClr val="accent1">
                    <a:lumMod val="50000"/>
                  </a:schemeClr>
                </a:solidFill>
                <a:latin typeface="Garamond" panose="02020404030301010803" pitchFamily="18" charset="0"/>
              </a:rPr>
              <a:t>L’intervento del Notaio è necessario per le SSD e ASD </a:t>
            </a:r>
            <a:r>
              <a:rPr lang="it-IT" u="sng" dirty="0">
                <a:solidFill>
                  <a:schemeClr val="accent1">
                    <a:lumMod val="50000"/>
                  </a:schemeClr>
                </a:solidFill>
                <a:latin typeface="Garamond" panose="02020404030301010803" pitchFamily="18" charset="0"/>
              </a:rPr>
              <a:t>con personalità giuridica , </a:t>
            </a:r>
            <a:r>
              <a:rPr lang="it-IT" dirty="0">
                <a:solidFill>
                  <a:schemeClr val="accent1">
                    <a:lumMod val="50000"/>
                  </a:schemeClr>
                </a:solidFill>
                <a:latin typeface="Garamond" panose="02020404030301010803" pitchFamily="18" charset="0"/>
              </a:rPr>
              <a:t>che intendano conseguirla o che vogliano costituirsi in tale veste.</a:t>
            </a:r>
          </a:p>
          <a:p>
            <a:pPr marL="0" indent="0">
              <a:buNone/>
            </a:pPr>
            <a:r>
              <a:rPr lang="it-IT" dirty="0">
                <a:solidFill>
                  <a:schemeClr val="accent1">
                    <a:lumMod val="50000"/>
                  </a:schemeClr>
                </a:solidFill>
                <a:latin typeface="Garamond" panose="02020404030301010803" pitchFamily="18" charset="0"/>
              </a:rPr>
              <a:t>Il professionista che ha redatto l’atto costitutivo e lo statuto ovvero il verbale di modifica statutaria di tale tipologia di enti deve: </a:t>
            </a:r>
            <a:r>
              <a:rPr lang="it-IT" b="1" dirty="0">
                <a:solidFill>
                  <a:schemeClr val="accent1">
                    <a:lumMod val="50000"/>
                  </a:schemeClr>
                </a:solidFill>
                <a:latin typeface="Garamond" panose="02020404030301010803" pitchFamily="18" charset="0"/>
              </a:rPr>
              <a:t>a) verificare le condizioni di legge </a:t>
            </a:r>
            <a:r>
              <a:rPr lang="it-IT" dirty="0">
                <a:solidFill>
                  <a:schemeClr val="accent1">
                    <a:lumMod val="50000"/>
                  </a:schemeClr>
                </a:solidFill>
                <a:latin typeface="Garamond" panose="02020404030301010803" pitchFamily="18" charset="0"/>
              </a:rPr>
              <a:t>previste dai Decreti in esame, con specifico riferimento alla natura dilettantistica; </a:t>
            </a:r>
            <a:r>
              <a:rPr lang="it-IT" b="1" dirty="0">
                <a:solidFill>
                  <a:schemeClr val="accent1">
                    <a:lumMod val="50000"/>
                  </a:schemeClr>
                </a:solidFill>
                <a:latin typeface="Garamond" panose="02020404030301010803" pitchFamily="18" charset="0"/>
              </a:rPr>
              <a:t>b) </a:t>
            </a:r>
            <a:r>
              <a:rPr lang="it-IT" dirty="0">
                <a:solidFill>
                  <a:schemeClr val="accent1">
                    <a:lumMod val="50000"/>
                  </a:schemeClr>
                </a:solidFill>
                <a:latin typeface="Garamond" panose="02020404030301010803" pitchFamily="18" charset="0"/>
              </a:rPr>
              <a:t>accertare la sussistenza dei </a:t>
            </a:r>
            <a:r>
              <a:rPr lang="it-IT" b="1" dirty="0">
                <a:solidFill>
                  <a:schemeClr val="accent1">
                    <a:lumMod val="50000"/>
                  </a:schemeClr>
                </a:solidFill>
                <a:latin typeface="Garamond" panose="02020404030301010803" pitchFamily="18" charset="0"/>
              </a:rPr>
              <a:t>requisiti patrimoniali minimi.     </a:t>
            </a:r>
          </a:p>
          <a:p>
            <a:pPr marL="0" indent="0">
              <a:buNone/>
            </a:pPr>
            <a:r>
              <a:rPr lang="it-IT" dirty="0">
                <a:solidFill>
                  <a:schemeClr val="accent1">
                    <a:lumMod val="50000"/>
                  </a:schemeClr>
                </a:solidFill>
                <a:latin typeface="Garamond" panose="02020404030301010803" pitchFamily="18" charset="0"/>
              </a:rPr>
              <a:t>Come previsto dall’ art. 14 comma 3 </a:t>
            </a:r>
            <a:r>
              <a:rPr lang="it-IT" dirty="0" err="1">
                <a:solidFill>
                  <a:schemeClr val="accent1">
                    <a:lumMod val="50000"/>
                  </a:schemeClr>
                </a:solidFill>
                <a:latin typeface="Garamond" panose="02020404030301010803" pitchFamily="18" charset="0"/>
              </a:rPr>
              <a:t>dlgs</a:t>
            </a:r>
            <a:r>
              <a:rPr lang="it-IT" dirty="0">
                <a:solidFill>
                  <a:schemeClr val="accent1">
                    <a:lumMod val="50000"/>
                  </a:schemeClr>
                </a:solidFill>
                <a:latin typeface="Garamond" panose="02020404030301010803" pitchFamily="18" charset="0"/>
              </a:rPr>
              <a:t> 36/2021, le modifiche degli atti costitutivi e degli Statuti devono risultare da</a:t>
            </a:r>
            <a:r>
              <a:rPr lang="it-IT" u="sng" dirty="0">
                <a:solidFill>
                  <a:schemeClr val="accent1">
                    <a:lumMod val="50000"/>
                  </a:schemeClr>
                </a:solidFill>
                <a:latin typeface="Garamond" panose="02020404030301010803" pitchFamily="18" charset="0"/>
              </a:rPr>
              <a:t> </a:t>
            </a:r>
            <a:r>
              <a:rPr lang="it-IT" b="1" u="sng" dirty="0">
                <a:solidFill>
                  <a:schemeClr val="accent1">
                    <a:lumMod val="50000"/>
                  </a:schemeClr>
                </a:solidFill>
                <a:latin typeface="Garamond" panose="02020404030301010803" pitchFamily="18" charset="0"/>
              </a:rPr>
              <a:t>atto pubblico</a:t>
            </a:r>
            <a:r>
              <a:rPr lang="it-IT" u="sng" dirty="0">
                <a:solidFill>
                  <a:schemeClr val="accent1">
                    <a:lumMod val="50000"/>
                  </a:schemeClr>
                </a:solidFill>
                <a:latin typeface="Garamond" panose="02020404030301010803" pitchFamily="18" charset="0"/>
              </a:rPr>
              <a:t> </a:t>
            </a:r>
            <a:r>
              <a:rPr lang="it-IT" dirty="0">
                <a:solidFill>
                  <a:schemeClr val="accent1">
                    <a:lumMod val="50000"/>
                  </a:schemeClr>
                </a:solidFill>
                <a:latin typeface="Garamond" panose="02020404030301010803" pitchFamily="18" charset="0"/>
              </a:rPr>
              <a:t>e </a:t>
            </a:r>
            <a:r>
              <a:rPr lang="it-IT" b="1" dirty="0">
                <a:solidFill>
                  <a:schemeClr val="accent1">
                    <a:lumMod val="50000"/>
                  </a:schemeClr>
                </a:solidFill>
                <a:latin typeface="Garamond" panose="02020404030301010803" pitchFamily="18" charset="0"/>
              </a:rPr>
              <a:t>divengono efficaci con l’iscrizione nel Registro</a:t>
            </a:r>
            <a:r>
              <a:rPr lang="it-IT" sz="2400" b="1" dirty="0">
                <a:solidFill>
                  <a:schemeClr val="accent1">
                    <a:lumMod val="50000"/>
                  </a:schemeClr>
                </a:solidFill>
                <a:latin typeface="Garamond" panose="02020404030301010803" pitchFamily="18" charset="0"/>
              </a:rPr>
              <a:t>.</a:t>
            </a:r>
          </a:p>
          <a:p>
            <a:pPr marL="0" indent="0">
              <a:buNone/>
            </a:pPr>
            <a:r>
              <a:rPr lang="it-IT" b="1" dirty="0">
                <a:solidFill>
                  <a:schemeClr val="accent1">
                    <a:lumMod val="50000"/>
                  </a:schemeClr>
                </a:solidFill>
                <a:latin typeface="Garamond" panose="02020404030301010803" pitchFamily="18" charset="0"/>
              </a:rPr>
              <a:t>                                        </a:t>
            </a:r>
          </a:p>
        </p:txBody>
      </p:sp>
    </p:spTree>
    <p:extLst>
      <p:ext uri="{BB962C8B-B14F-4D97-AF65-F5344CB8AC3E}">
        <p14:creationId xmlns:p14="http://schemas.microsoft.com/office/powerpoint/2010/main" val="2394847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7981F1AC-5908-5C62-F5C1-F95AA99457A6}"/>
              </a:ext>
            </a:extLst>
          </p:cNvPr>
          <p:cNvSpPr>
            <a:spLocks noGrp="1"/>
          </p:cNvSpPr>
          <p:nvPr>
            <p:ph idx="1"/>
          </p:nvPr>
        </p:nvSpPr>
        <p:spPr>
          <a:xfrm>
            <a:off x="0" y="1439333"/>
            <a:ext cx="12191996" cy="5418667"/>
          </a:xfrm>
        </p:spPr>
        <p:txBody>
          <a:bodyPr anchor="ctr">
            <a:normAutofit/>
          </a:bodyPr>
          <a:lstStyle/>
          <a:p>
            <a:pPr marL="0" indent="0">
              <a:buNone/>
            </a:pPr>
            <a:r>
              <a:rPr lang="it-IT" dirty="0">
                <a:solidFill>
                  <a:schemeClr val="accent1">
                    <a:lumMod val="50000"/>
                  </a:schemeClr>
                </a:solidFill>
                <a:latin typeface="Garamond" panose="02020404030301010803" pitchFamily="18" charset="0"/>
              </a:rPr>
              <a:t>In particolare, ex art. 14 </a:t>
            </a:r>
            <a:r>
              <a:rPr lang="it-IT" dirty="0" err="1">
                <a:solidFill>
                  <a:schemeClr val="accent1">
                    <a:lumMod val="50000"/>
                  </a:schemeClr>
                </a:solidFill>
                <a:latin typeface="Garamond" panose="02020404030301010803" pitchFamily="18" charset="0"/>
              </a:rPr>
              <a:t>dlgs</a:t>
            </a:r>
            <a:r>
              <a:rPr lang="it-IT" dirty="0">
                <a:solidFill>
                  <a:schemeClr val="accent1">
                    <a:lumMod val="50000"/>
                  </a:schemeClr>
                </a:solidFill>
                <a:latin typeface="Garamond" panose="02020404030301010803" pitchFamily="18" charset="0"/>
              </a:rPr>
              <a:t> 39/2021, si considera </a:t>
            </a:r>
            <a:r>
              <a:rPr lang="it-IT" b="1" dirty="0">
                <a:solidFill>
                  <a:srgbClr val="C00000"/>
                </a:solidFill>
                <a:latin typeface="Garamond" panose="02020404030301010803" pitchFamily="18" charset="0"/>
              </a:rPr>
              <a:t>PATRIMONIO MINIMO </a:t>
            </a:r>
            <a:r>
              <a:rPr lang="it-IT" dirty="0">
                <a:solidFill>
                  <a:schemeClr val="accent1">
                    <a:lumMod val="50000"/>
                  </a:schemeClr>
                </a:solidFill>
                <a:latin typeface="Garamond" panose="02020404030301010803" pitchFamily="18" charset="0"/>
              </a:rPr>
              <a:t>per il conseguimento della personalità giuridica, una </a:t>
            </a:r>
            <a:r>
              <a:rPr lang="it-IT" b="1" dirty="0">
                <a:solidFill>
                  <a:schemeClr val="accent1">
                    <a:lumMod val="50000"/>
                  </a:schemeClr>
                </a:solidFill>
                <a:latin typeface="Garamond" panose="02020404030301010803" pitchFamily="18" charset="0"/>
              </a:rPr>
              <a:t>somma liquida e disponibile </a:t>
            </a:r>
            <a:r>
              <a:rPr lang="it-IT" dirty="0">
                <a:solidFill>
                  <a:schemeClr val="accent1">
                    <a:lumMod val="50000"/>
                  </a:schemeClr>
                </a:solidFill>
                <a:latin typeface="Garamond" panose="02020404030301010803" pitchFamily="18" charset="0"/>
              </a:rPr>
              <a:t>pari ad </a:t>
            </a:r>
            <a:r>
              <a:rPr lang="it-IT" b="1" dirty="0">
                <a:solidFill>
                  <a:srgbClr val="C00000"/>
                </a:solidFill>
                <a:latin typeface="Garamond" panose="02020404030301010803" pitchFamily="18" charset="0"/>
              </a:rPr>
              <a:t>euro 10.000 (diecimila)</a:t>
            </a:r>
            <a:r>
              <a:rPr lang="it-IT" dirty="0">
                <a:solidFill>
                  <a:schemeClr val="accent1">
                    <a:lumMod val="50000"/>
                  </a:schemeClr>
                </a:solidFill>
                <a:latin typeface="Garamond" panose="02020404030301010803" pitchFamily="18" charset="0"/>
              </a:rPr>
              <a:t>. Nel caso in cui il patrimonio sia composto da</a:t>
            </a:r>
            <a:r>
              <a:rPr lang="it-IT" b="1" dirty="0">
                <a:solidFill>
                  <a:schemeClr val="accent1">
                    <a:lumMod val="50000"/>
                  </a:schemeClr>
                </a:solidFill>
                <a:latin typeface="Garamond" panose="02020404030301010803" pitchFamily="18" charset="0"/>
              </a:rPr>
              <a:t> beni diversi dal denaro</a:t>
            </a:r>
            <a:r>
              <a:rPr lang="it-IT" dirty="0">
                <a:solidFill>
                  <a:schemeClr val="accent1">
                    <a:lumMod val="50000"/>
                  </a:schemeClr>
                </a:solidFill>
                <a:latin typeface="Garamond" panose="02020404030301010803" pitchFamily="18" charset="0"/>
              </a:rPr>
              <a:t>, il loro valore deve risultare da </a:t>
            </a:r>
            <a:r>
              <a:rPr lang="it-IT" b="1" dirty="0">
                <a:solidFill>
                  <a:srgbClr val="C00000"/>
                </a:solidFill>
                <a:latin typeface="Garamond" panose="02020404030301010803" pitchFamily="18" charset="0"/>
              </a:rPr>
              <a:t>relazione giurata di stima </a:t>
            </a:r>
            <a:r>
              <a:rPr lang="it-IT" b="1" dirty="0">
                <a:solidFill>
                  <a:schemeClr val="accent1">
                    <a:lumMod val="50000"/>
                  </a:schemeClr>
                </a:solidFill>
                <a:latin typeface="Garamond" panose="02020404030301010803" pitchFamily="18" charset="0"/>
              </a:rPr>
              <a:t>redatta da un revisore legale, o società di revisione allegata all’atto. </a:t>
            </a:r>
          </a:p>
          <a:p>
            <a:pPr marL="0" indent="0">
              <a:buNone/>
            </a:pPr>
            <a:r>
              <a:rPr lang="it-IT" dirty="0">
                <a:solidFill>
                  <a:schemeClr val="accent1">
                    <a:lumMod val="50000"/>
                  </a:schemeClr>
                </a:solidFill>
                <a:latin typeface="Garamond" panose="02020404030301010803" pitchFamily="18" charset="0"/>
              </a:rPr>
              <a:t>Il Notaio, analogamente a quanto previsto in materia di ETS, deve </a:t>
            </a:r>
            <a:r>
              <a:rPr lang="it-IT" b="1" dirty="0">
                <a:solidFill>
                  <a:schemeClr val="accent1">
                    <a:lumMod val="50000"/>
                  </a:schemeClr>
                </a:solidFill>
                <a:latin typeface="Garamond" panose="02020404030301010803" pitchFamily="18" charset="0"/>
              </a:rPr>
              <a:t>depositare</a:t>
            </a:r>
            <a:r>
              <a:rPr lang="it-IT" dirty="0">
                <a:solidFill>
                  <a:schemeClr val="accent1">
                    <a:lumMod val="50000"/>
                  </a:schemeClr>
                </a:solidFill>
                <a:latin typeface="Garamond" panose="02020404030301010803" pitchFamily="18" charset="0"/>
              </a:rPr>
              <a:t> l’atto ricevuto </a:t>
            </a:r>
            <a:r>
              <a:rPr lang="it-IT" b="1" dirty="0">
                <a:solidFill>
                  <a:schemeClr val="accent1">
                    <a:lumMod val="50000"/>
                  </a:schemeClr>
                </a:solidFill>
                <a:latin typeface="Garamond" panose="02020404030301010803" pitchFamily="18" charset="0"/>
              </a:rPr>
              <a:t>entro 20 giorni</a:t>
            </a:r>
            <a:r>
              <a:rPr lang="it-IT" dirty="0">
                <a:solidFill>
                  <a:schemeClr val="accent1">
                    <a:lumMod val="50000"/>
                  </a:schemeClr>
                </a:solidFill>
                <a:latin typeface="Garamond" panose="02020404030301010803" pitchFamily="18" charset="0"/>
              </a:rPr>
              <a:t> presso il RNASD, dopo aver </a:t>
            </a:r>
            <a:r>
              <a:rPr lang="it-IT" b="1" dirty="0">
                <a:solidFill>
                  <a:schemeClr val="accent1">
                    <a:lumMod val="50000"/>
                  </a:schemeClr>
                </a:solidFill>
                <a:latin typeface="Garamond" panose="02020404030301010803" pitchFamily="18" charset="0"/>
              </a:rPr>
              <a:t>comunicato</a:t>
            </a:r>
            <a:r>
              <a:rPr lang="it-IT" dirty="0">
                <a:solidFill>
                  <a:schemeClr val="accent1">
                    <a:lumMod val="50000"/>
                  </a:schemeClr>
                </a:solidFill>
                <a:latin typeface="Garamond" panose="02020404030301010803" pitchFamily="18" charset="0"/>
              </a:rPr>
              <a:t> detta stipula alla Federazione Sportiva Nazionale di riferimento</a:t>
            </a:r>
            <a:r>
              <a:rPr lang="it-IT" sz="2400" dirty="0">
                <a:solidFill>
                  <a:schemeClr val="accent1">
                    <a:lumMod val="50000"/>
                  </a:schemeClr>
                </a:solidFill>
                <a:latin typeface="Garamond" panose="02020404030301010803" pitchFamily="18" charset="0"/>
              </a:rPr>
              <a:t>.</a:t>
            </a:r>
          </a:p>
        </p:txBody>
      </p:sp>
    </p:spTree>
    <p:extLst>
      <p:ext uri="{BB962C8B-B14F-4D97-AF65-F5344CB8AC3E}">
        <p14:creationId xmlns:p14="http://schemas.microsoft.com/office/powerpoint/2010/main" val="3519158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7981F1AC-5908-5C62-F5C1-F95AA99457A6}"/>
              </a:ext>
            </a:extLst>
          </p:cNvPr>
          <p:cNvSpPr>
            <a:spLocks noGrp="1"/>
          </p:cNvSpPr>
          <p:nvPr>
            <p:ph idx="1"/>
          </p:nvPr>
        </p:nvSpPr>
        <p:spPr>
          <a:xfrm>
            <a:off x="677333" y="1828800"/>
            <a:ext cx="10837334" cy="4690533"/>
          </a:xfrm>
        </p:spPr>
        <p:txBody>
          <a:bodyPr anchor="ctr">
            <a:normAutofit fontScale="92500"/>
          </a:bodyPr>
          <a:lstStyle/>
          <a:p>
            <a:pPr marL="0" indent="0">
              <a:buNone/>
            </a:pPr>
            <a:r>
              <a:rPr lang="it-IT" sz="2400" dirty="0">
                <a:solidFill>
                  <a:schemeClr val="accent1">
                    <a:lumMod val="50000"/>
                  </a:schemeClr>
                </a:solidFill>
                <a:latin typeface="Garamond" panose="02020404030301010803" pitchFamily="18" charset="0"/>
              </a:rPr>
              <a:t>Nel caso in cui il Notaio rogante </a:t>
            </a:r>
            <a:r>
              <a:rPr lang="it-IT" sz="2400" b="1" dirty="0">
                <a:solidFill>
                  <a:schemeClr val="accent1">
                    <a:lumMod val="50000"/>
                  </a:schemeClr>
                </a:solidFill>
                <a:latin typeface="Garamond" panose="02020404030301010803" pitchFamily="18" charset="0"/>
              </a:rPr>
              <a:t>non ritenga sussistenti</a:t>
            </a:r>
            <a:r>
              <a:rPr lang="it-IT" sz="2400" dirty="0">
                <a:solidFill>
                  <a:schemeClr val="accent1">
                    <a:lumMod val="50000"/>
                  </a:schemeClr>
                </a:solidFill>
                <a:latin typeface="Garamond" panose="02020404030301010803" pitchFamily="18" charset="0"/>
              </a:rPr>
              <a:t> le condizioni per l’iscrizione o il patrimonio minimo, ne dà </a:t>
            </a:r>
            <a:r>
              <a:rPr lang="it-IT" sz="2400" u="sng" dirty="0">
                <a:solidFill>
                  <a:schemeClr val="accent1">
                    <a:lumMod val="50000"/>
                  </a:schemeClr>
                </a:solidFill>
                <a:latin typeface="Garamond" panose="02020404030301010803" pitchFamily="18" charset="0"/>
              </a:rPr>
              <a:t>comunicazione motivata </a:t>
            </a:r>
            <a:r>
              <a:rPr lang="it-IT" sz="2400" dirty="0">
                <a:solidFill>
                  <a:schemeClr val="accent1">
                    <a:lumMod val="50000"/>
                  </a:schemeClr>
                </a:solidFill>
                <a:latin typeface="Garamond" panose="02020404030301010803" pitchFamily="18" charset="0"/>
              </a:rPr>
              <a:t>agli amministratori, entro 30 giorni.</a:t>
            </a:r>
          </a:p>
          <a:p>
            <a:pPr marL="0" indent="0">
              <a:buNone/>
            </a:pPr>
            <a:r>
              <a:rPr lang="it-IT" sz="2400" dirty="0">
                <a:solidFill>
                  <a:schemeClr val="accent1">
                    <a:lumMod val="50000"/>
                  </a:schemeClr>
                </a:solidFill>
                <a:latin typeface="Garamond" panose="02020404030301010803" pitchFamily="18" charset="0"/>
              </a:rPr>
              <a:t>Questi ultimi, o in mancanza gli associati, potranno, nei 30 giorni successivi alla comunicazione del diniego da parte del Notaio, </a:t>
            </a:r>
            <a:r>
              <a:rPr lang="it-IT" sz="2400" b="1" dirty="0">
                <a:solidFill>
                  <a:schemeClr val="accent1">
                    <a:lumMod val="50000"/>
                  </a:schemeClr>
                </a:solidFill>
                <a:latin typeface="Garamond" panose="02020404030301010803" pitchFamily="18" charset="0"/>
              </a:rPr>
              <a:t>presentare istanza diretta </a:t>
            </a:r>
            <a:r>
              <a:rPr lang="it-IT" sz="2400" dirty="0">
                <a:solidFill>
                  <a:schemeClr val="accent1">
                    <a:lumMod val="50000"/>
                  </a:schemeClr>
                </a:solidFill>
                <a:latin typeface="Garamond" panose="02020404030301010803" pitchFamily="18" charset="0"/>
              </a:rPr>
              <a:t>per l’iscrizione  nel Registro. Decorsi 60 giorni, in assenza di risposta, l’istanza si intende </a:t>
            </a:r>
            <a:r>
              <a:rPr lang="it-IT" sz="2400" u="sng" dirty="0">
                <a:solidFill>
                  <a:schemeClr val="accent1">
                    <a:lumMod val="50000"/>
                  </a:schemeClr>
                </a:solidFill>
                <a:latin typeface="Garamond" panose="02020404030301010803" pitchFamily="18" charset="0"/>
              </a:rPr>
              <a:t>negata.</a:t>
            </a:r>
            <a:r>
              <a:rPr lang="it-IT" sz="2400" dirty="0">
                <a:solidFill>
                  <a:schemeClr val="accent1">
                    <a:lumMod val="50000"/>
                  </a:schemeClr>
                </a:solidFill>
                <a:latin typeface="Garamond" panose="02020404030301010803" pitchFamily="18" charset="0"/>
              </a:rPr>
              <a:t> </a:t>
            </a:r>
          </a:p>
          <a:p>
            <a:pPr marL="0" indent="0">
              <a:buNone/>
            </a:pPr>
            <a:r>
              <a:rPr lang="it-IT" sz="2400" dirty="0">
                <a:solidFill>
                  <a:schemeClr val="accent1">
                    <a:lumMod val="50000"/>
                  </a:schemeClr>
                </a:solidFill>
                <a:latin typeface="Garamond" panose="02020404030301010803" pitchFamily="18" charset="0"/>
              </a:rPr>
              <a:t>Quando, nel corso della vita dell’ente dotato di personalità giuridica, il patrimonio risulta </a:t>
            </a:r>
            <a:r>
              <a:rPr lang="it-IT" sz="2400" b="1" dirty="0">
                <a:solidFill>
                  <a:srgbClr val="C00000"/>
                </a:solidFill>
                <a:latin typeface="Garamond" panose="02020404030301010803" pitchFamily="18" charset="0"/>
              </a:rPr>
              <a:t>diminuito di oltre un terzo</a:t>
            </a:r>
            <a:r>
              <a:rPr lang="it-IT" sz="2400" b="1" dirty="0">
                <a:solidFill>
                  <a:schemeClr val="accent1">
                    <a:lumMod val="50000"/>
                  </a:schemeClr>
                </a:solidFill>
                <a:latin typeface="Garamond" panose="02020404030301010803" pitchFamily="18" charset="0"/>
              </a:rPr>
              <a:t>, in ragione delle perdite</a:t>
            </a:r>
            <a:r>
              <a:rPr lang="it-IT" sz="2400" dirty="0">
                <a:solidFill>
                  <a:schemeClr val="accent1">
                    <a:lumMod val="50000"/>
                  </a:schemeClr>
                </a:solidFill>
                <a:latin typeface="Garamond" panose="02020404030301010803" pitchFamily="18" charset="0"/>
              </a:rPr>
              <a:t>, analogamente a quanto previsto per le società di capitali, gli amministratori devono convocare l’assemblea </a:t>
            </a:r>
            <a:r>
              <a:rPr lang="it-IT" sz="2400" dirty="0" err="1">
                <a:solidFill>
                  <a:schemeClr val="accent1">
                    <a:lumMod val="50000"/>
                  </a:schemeClr>
                </a:solidFill>
                <a:latin typeface="Garamond" panose="02020404030301010803" pitchFamily="18" charset="0"/>
              </a:rPr>
              <a:t>affinchè</a:t>
            </a:r>
            <a:r>
              <a:rPr lang="it-IT" sz="2400" dirty="0">
                <a:solidFill>
                  <a:schemeClr val="accent1">
                    <a:lumMod val="50000"/>
                  </a:schemeClr>
                </a:solidFill>
                <a:latin typeface="Garamond" panose="02020404030301010803" pitchFamily="18" charset="0"/>
              </a:rPr>
              <a:t> deliberi:</a:t>
            </a:r>
            <a:r>
              <a:rPr lang="it-IT" sz="2400" b="1" dirty="0">
                <a:solidFill>
                  <a:schemeClr val="accent1">
                    <a:lumMod val="50000"/>
                  </a:schemeClr>
                </a:solidFill>
                <a:latin typeface="Garamond" panose="02020404030301010803" pitchFamily="18" charset="0"/>
              </a:rPr>
              <a:t> a) </a:t>
            </a:r>
            <a:r>
              <a:rPr lang="it-IT" sz="2400" dirty="0">
                <a:solidFill>
                  <a:schemeClr val="accent1">
                    <a:lumMod val="50000"/>
                  </a:schemeClr>
                </a:solidFill>
                <a:latin typeface="Garamond" panose="02020404030301010803" pitchFamily="18" charset="0"/>
              </a:rPr>
              <a:t>la ricapitalizzazione da parte degli associati; </a:t>
            </a:r>
            <a:r>
              <a:rPr lang="it-IT" sz="2400" b="1" dirty="0">
                <a:solidFill>
                  <a:schemeClr val="accent1">
                    <a:lumMod val="50000"/>
                  </a:schemeClr>
                </a:solidFill>
                <a:latin typeface="Garamond" panose="02020404030301010803" pitchFamily="18" charset="0"/>
              </a:rPr>
              <a:t>b) </a:t>
            </a:r>
            <a:r>
              <a:rPr lang="it-IT" sz="2400" dirty="0">
                <a:solidFill>
                  <a:schemeClr val="accent1">
                    <a:lumMod val="50000"/>
                  </a:schemeClr>
                </a:solidFill>
                <a:latin typeface="Garamond" panose="02020404030301010803" pitchFamily="18" charset="0"/>
              </a:rPr>
              <a:t>la trasformazione; </a:t>
            </a:r>
            <a:r>
              <a:rPr lang="it-IT" sz="2400" b="1" dirty="0">
                <a:solidFill>
                  <a:schemeClr val="accent1">
                    <a:lumMod val="50000"/>
                  </a:schemeClr>
                </a:solidFill>
                <a:latin typeface="Garamond" panose="02020404030301010803" pitchFamily="18" charset="0"/>
              </a:rPr>
              <a:t>c) </a:t>
            </a:r>
            <a:r>
              <a:rPr lang="it-IT" sz="2400" dirty="0">
                <a:solidFill>
                  <a:schemeClr val="accent1">
                    <a:lumMod val="50000"/>
                  </a:schemeClr>
                </a:solidFill>
                <a:latin typeface="Garamond" panose="02020404030301010803" pitchFamily="18" charset="0"/>
              </a:rPr>
              <a:t>la prosecuzione dell’attività come associazione</a:t>
            </a:r>
            <a:r>
              <a:rPr lang="it-IT" sz="2400" u="sng" dirty="0">
                <a:solidFill>
                  <a:schemeClr val="accent1">
                    <a:lumMod val="50000"/>
                  </a:schemeClr>
                </a:solidFill>
                <a:latin typeface="Garamond" panose="02020404030301010803" pitchFamily="18" charset="0"/>
              </a:rPr>
              <a:t> non </a:t>
            </a:r>
            <a:r>
              <a:rPr lang="it-IT" sz="2400" dirty="0">
                <a:solidFill>
                  <a:schemeClr val="accent1">
                    <a:lumMod val="50000"/>
                  </a:schemeClr>
                </a:solidFill>
                <a:latin typeface="Garamond" panose="02020404030301010803" pitchFamily="18" charset="0"/>
              </a:rPr>
              <a:t>riconosciuta; </a:t>
            </a:r>
            <a:r>
              <a:rPr lang="it-IT" sz="2400" b="1" dirty="0">
                <a:solidFill>
                  <a:schemeClr val="accent1">
                    <a:lumMod val="50000"/>
                  </a:schemeClr>
                </a:solidFill>
                <a:latin typeface="Garamond" panose="02020404030301010803" pitchFamily="18" charset="0"/>
              </a:rPr>
              <a:t>d) </a:t>
            </a:r>
            <a:r>
              <a:rPr lang="it-IT" sz="2400" dirty="0">
                <a:solidFill>
                  <a:schemeClr val="accent1">
                    <a:lumMod val="50000"/>
                  </a:schemeClr>
                </a:solidFill>
                <a:latin typeface="Garamond" panose="02020404030301010803" pitchFamily="18" charset="0"/>
              </a:rPr>
              <a:t>la fusione; </a:t>
            </a:r>
            <a:r>
              <a:rPr lang="it-IT" sz="2400" b="1" dirty="0">
                <a:solidFill>
                  <a:schemeClr val="accent1">
                    <a:lumMod val="50000"/>
                  </a:schemeClr>
                </a:solidFill>
                <a:latin typeface="Garamond" panose="02020404030301010803" pitchFamily="18" charset="0"/>
              </a:rPr>
              <a:t>e) </a:t>
            </a:r>
            <a:r>
              <a:rPr lang="it-IT" sz="2400" dirty="0">
                <a:solidFill>
                  <a:schemeClr val="accent1">
                    <a:lumMod val="50000"/>
                  </a:schemeClr>
                </a:solidFill>
                <a:latin typeface="Garamond" panose="02020404030301010803" pitchFamily="18" charset="0"/>
              </a:rPr>
              <a:t>lo scioglimento dell’ente.</a:t>
            </a:r>
          </a:p>
          <a:p>
            <a:pPr marL="0" indent="0">
              <a:buNone/>
            </a:pPr>
            <a:endParaRPr lang="it-IT" sz="2400" dirty="0">
              <a:solidFill>
                <a:schemeClr val="accent1">
                  <a:lumMod val="50000"/>
                </a:schemeClr>
              </a:solidFill>
              <a:latin typeface="Garamond" panose="02020404030301010803" pitchFamily="18" charset="0"/>
            </a:endParaRPr>
          </a:p>
          <a:p>
            <a:pPr marL="0" indent="0">
              <a:buNone/>
            </a:pPr>
            <a:r>
              <a:rPr lang="it-IT" sz="2400" dirty="0">
                <a:solidFill>
                  <a:schemeClr val="accent1">
                    <a:lumMod val="50000"/>
                  </a:schemeClr>
                </a:solidFill>
                <a:latin typeface="Garamond" panose="02020404030301010803" pitchFamily="18" charset="0"/>
              </a:rPr>
              <a:t>Si segnalano </a:t>
            </a:r>
            <a:r>
              <a:rPr lang="it-IT" sz="2400" b="1" dirty="0">
                <a:solidFill>
                  <a:schemeClr val="accent1">
                    <a:lumMod val="50000"/>
                  </a:schemeClr>
                </a:solidFill>
                <a:latin typeface="Garamond" panose="02020404030301010803" pitchFamily="18" charset="0"/>
              </a:rPr>
              <a:t>criticità nel dialogo diretto </a:t>
            </a:r>
            <a:r>
              <a:rPr lang="it-IT" sz="2400" dirty="0">
                <a:solidFill>
                  <a:schemeClr val="accent1">
                    <a:lumMod val="50000"/>
                  </a:schemeClr>
                </a:solidFill>
                <a:latin typeface="Garamond" panose="02020404030301010803" pitchFamily="18" charset="0"/>
              </a:rPr>
              <a:t>tra Notaio rogante e Registro, con necessità di intervento da parte delle Federazioni per depositare correttamente gli atti.</a:t>
            </a:r>
          </a:p>
        </p:txBody>
      </p:sp>
    </p:spTree>
    <p:extLst>
      <p:ext uri="{BB962C8B-B14F-4D97-AF65-F5344CB8AC3E}">
        <p14:creationId xmlns:p14="http://schemas.microsoft.com/office/powerpoint/2010/main" val="317228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0F20CCD0-5259-5B18-9EBC-9D01AAF47A78}"/>
              </a:ext>
            </a:extLst>
          </p:cNvPr>
          <p:cNvSpPr>
            <a:spLocks noGrp="1"/>
          </p:cNvSpPr>
          <p:nvPr>
            <p:ph type="title"/>
          </p:nvPr>
        </p:nvSpPr>
        <p:spPr>
          <a:xfrm>
            <a:off x="838200" y="178859"/>
            <a:ext cx="10515600" cy="718608"/>
          </a:xfrm>
        </p:spPr>
        <p:txBody>
          <a:bodyPr/>
          <a:lstStyle/>
          <a:p>
            <a:pPr algn="ctr"/>
            <a:r>
              <a:rPr lang="it-IT" b="1" dirty="0">
                <a:solidFill>
                  <a:schemeClr val="accent2"/>
                </a:solidFill>
                <a:latin typeface="Garamond" panose="02020404030301010803" pitchFamily="18" charset="0"/>
              </a:rPr>
              <a:t>TERMINI e AGEVOLAZIONI FISCALI</a:t>
            </a:r>
          </a:p>
        </p:txBody>
      </p:sp>
      <p:sp>
        <p:nvSpPr>
          <p:cNvPr id="5" name="Segnaposto contenuto 4">
            <a:extLst>
              <a:ext uri="{FF2B5EF4-FFF2-40B4-BE49-F238E27FC236}">
                <a16:creationId xmlns:a16="http://schemas.microsoft.com/office/drawing/2014/main" id="{F5A86E42-4B16-5795-BD29-EF16B23C2366}"/>
              </a:ext>
            </a:extLst>
          </p:cNvPr>
          <p:cNvSpPr>
            <a:spLocks noGrp="1"/>
          </p:cNvSpPr>
          <p:nvPr>
            <p:ph idx="1"/>
          </p:nvPr>
        </p:nvSpPr>
        <p:spPr>
          <a:xfrm>
            <a:off x="838200" y="897468"/>
            <a:ext cx="10515600" cy="5960532"/>
          </a:xfrm>
        </p:spPr>
        <p:txBody>
          <a:bodyPr>
            <a:normAutofit/>
          </a:bodyPr>
          <a:lstStyle/>
          <a:p>
            <a:pPr marL="0" indent="0">
              <a:buNone/>
            </a:pPr>
            <a:r>
              <a:rPr lang="it-IT" dirty="0">
                <a:solidFill>
                  <a:schemeClr val="accent1">
                    <a:lumMod val="50000"/>
                  </a:schemeClr>
                </a:solidFill>
                <a:latin typeface="Garamond" panose="02020404030301010803" pitchFamily="18" charset="0"/>
              </a:rPr>
              <a:t>La mancata conformità dello Statuto ai criteri esaminati entro il </a:t>
            </a:r>
            <a:r>
              <a:rPr lang="it-IT" b="1" dirty="0">
                <a:solidFill>
                  <a:srgbClr val="C00000"/>
                </a:solidFill>
                <a:latin typeface="Garamond" panose="02020404030301010803" pitchFamily="18" charset="0"/>
              </a:rPr>
              <a:t>31 Dicembre 2023</a:t>
            </a:r>
            <a:r>
              <a:rPr lang="it-IT" dirty="0">
                <a:solidFill>
                  <a:schemeClr val="accent1">
                    <a:lumMod val="50000"/>
                  </a:schemeClr>
                </a:solidFill>
                <a:latin typeface="Garamond" panose="02020404030301010803" pitchFamily="18" charset="0"/>
              </a:rPr>
              <a:t>, rende </a:t>
            </a:r>
            <a:r>
              <a:rPr lang="it-IT" b="1" dirty="0">
                <a:solidFill>
                  <a:schemeClr val="accent1">
                    <a:lumMod val="50000"/>
                  </a:schemeClr>
                </a:solidFill>
                <a:latin typeface="Garamond" panose="02020404030301010803" pitchFamily="18" charset="0"/>
              </a:rPr>
              <a:t>inammissibile</a:t>
            </a:r>
            <a:r>
              <a:rPr lang="it-IT" dirty="0">
                <a:solidFill>
                  <a:schemeClr val="accent1">
                    <a:lumMod val="50000"/>
                  </a:schemeClr>
                </a:solidFill>
                <a:latin typeface="Garamond" panose="02020404030301010803" pitchFamily="18" charset="0"/>
              </a:rPr>
              <a:t> la richiesta di iscrizione nel Registro e, per quanti vi siano già iscritti, comporta la </a:t>
            </a:r>
            <a:r>
              <a:rPr lang="it-IT" b="1" dirty="0">
                <a:solidFill>
                  <a:schemeClr val="accent1">
                    <a:lumMod val="50000"/>
                  </a:schemeClr>
                </a:solidFill>
                <a:latin typeface="Garamond" panose="02020404030301010803" pitchFamily="18" charset="0"/>
              </a:rPr>
              <a:t>cancellazione d’ufficio </a:t>
            </a:r>
            <a:r>
              <a:rPr lang="it-IT" dirty="0">
                <a:solidFill>
                  <a:schemeClr val="accent1">
                    <a:lumMod val="50000"/>
                  </a:schemeClr>
                </a:solidFill>
                <a:latin typeface="Garamond" panose="02020404030301010803" pitchFamily="18" charset="0"/>
              </a:rPr>
              <a:t>dallo stesso.</a:t>
            </a:r>
          </a:p>
          <a:p>
            <a:pPr marL="0" indent="0">
              <a:buNone/>
            </a:pPr>
            <a:r>
              <a:rPr lang="it-IT" dirty="0">
                <a:solidFill>
                  <a:schemeClr val="accent1">
                    <a:lumMod val="50000"/>
                  </a:schemeClr>
                </a:solidFill>
                <a:latin typeface="Garamond" panose="02020404030301010803" pitchFamily="18" charset="0"/>
              </a:rPr>
              <a:t>Dal punto di vista della tassazione degli atti in oggetto, essi devono essere </a:t>
            </a:r>
            <a:r>
              <a:rPr lang="it-IT" b="1" dirty="0">
                <a:solidFill>
                  <a:schemeClr val="accent1">
                    <a:lumMod val="50000"/>
                  </a:schemeClr>
                </a:solidFill>
                <a:latin typeface="Garamond" panose="02020404030301010803" pitchFamily="18" charset="0"/>
              </a:rPr>
              <a:t>registrati presso </a:t>
            </a:r>
            <a:r>
              <a:rPr lang="it-IT" b="1" dirty="0" err="1">
                <a:solidFill>
                  <a:schemeClr val="accent1">
                    <a:lumMod val="50000"/>
                  </a:schemeClr>
                </a:solidFill>
                <a:latin typeface="Garamond" panose="02020404030301010803" pitchFamily="18" charset="0"/>
              </a:rPr>
              <a:t>AdE</a:t>
            </a:r>
            <a:r>
              <a:rPr lang="it-IT" b="1" dirty="0">
                <a:solidFill>
                  <a:schemeClr val="accent1">
                    <a:lumMod val="50000"/>
                  </a:schemeClr>
                </a:solidFill>
                <a:latin typeface="Garamond" panose="02020404030301010803" pitchFamily="18" charset="0"/>
              </a:rPr>
              <a:t> </a:t>
            </a:r>
            <a:r>
              <a:rPr lang="it-IT" dirty="0">
                <a:solidFill>
                  <a:schemeClr val="accent1">
                    <a:lumMod val="50000"/>
                  </a:schemeClr>
                </a:solidFill>
                <a:latin typeface="Garamond" panose="02020404030301010803" pitchFamily="18" charset="0"/>
              </a:rPr>
              <a:t>con assolvimento delle seguenti imposte:</a:t>
            </a:r>
          </a:p>
          <a:p>
            <a:r>
              <a:rPr lang="it-IT" b="1" dirty="0">
                <a:solidFill>
                  <a:schemeClr val="accent1">
                    <a:lumMod val="50000"/>
                  </a:schemeClr>
                </a:solidFill>
                <a:latin typeface="Garamond" panose="02020404030301010803" pitchFamily="18" charset="0"/>
              </a:rPr>
              <a:t>Atti costitutivi e trasformazioni: </a:t>
            </a:r>
            <a:r>
              <a:rPr lang="it-IT" dirty="0">
                <a:solidFill>
                  <a:schemeClr val="accent1">
                    <a:lumMod val="50000"/>
                  </a:schemeClr>
                </a:solidFill>
                <a:latin typeface="Garamond" panose="02020404030301010803" pitchFamily="18" charset="0"/>
              </a:rPr>
              <a:t>sono soggetti ad imposta di </a:t>
            </a:r>
            <a:r>
              <a:rPr lang="it-IT" b="1" dirty="0">
                <a:solidFill>
                  <a:srgbClr val="C00000"/>
                </a:solidFill>
                <a:latin typeface="Garamond" panose="02020404030301010803" pitchFamily="18" charset="0"/>
              </a:rPr>
              <a:t>registro in misura fissa </a:t>
            </a:r>
            <a:r>
              <a:rPr lang="it-IT" dirty="0">
                <a:solidFill>
                  <a:schemeClr val="accent1">
                    <a:lumMod val="50000"/>
                  </a:schemeClr>
                </a:solidFill>
                <a:latin typeface="Garamond" panose="02020404030301010803" pitchFamily="18" charset="0"/>
              </a:rPr>
              <a:t>di 200 euro;</a:t>
            </a:r>
          </a:p>
          <a:p>
            <a:r>
              <a:rPr lang="it-IT" b="1" dirty="0">
                <a:solidFill>
                  <a:schemeClr val="accent1">
                    <a:lumMod val="50000"/>
                  </a:schemeClr>
                </a:solidFill>
                <a:latin typeface="Garamond" panose="02020404030301010803" pitchFamily="18" charset="0"/>
              </a:rPr>
              <a:t>Modifiche statutarie </a:t>
            </a:r>
            <a:r>
              <a:rPr lang="it-IT" b="1" u="sng" dirty="0">
                <a:solidFill>
                  <a:schemeClr val="accent1">
                    <a:lumMod val="50000"/>
                  </a:schemeClr>
                </a:solidFill>
                <a:latin typeface="Garamond" panose="02020404030301010803" pitchFamily="18" charset="0"/>
              </a:rPr>
              <a:t>adottate entro il 31 Dicembre:                     </a:t>
            </a:r>
            <a:r>
              <a:rPr lang="it-IT" dirty="0">
                <a:solidFill>
                  <a:schemeClr val="accent1">
                    <a:lumMod val="50000"/>
                  </a:schemeClr>
                </a:solidFill>
                <a:latin typeface="Garamond" panose="02020404030301010803" pitchFamily="18" charset="0"/>
              </a:rPr>
              <a:t>sono </a:t>
            </a:r>
            <a:r>
              <a:rPr lang="it-IT" b="1" dirty="0">
                <a:solidFill>
                  <a:srgbClr val="C00000"/>
                </a:solidFill>
                <a:latin typeface="Garamond" panose="02020404030301010803" pitchFamily="18" charset="0"/>
              </a:rPr>
              <a:t>esenti </a:t>
            </a:r>
            <a:r>
              <a:rPr lang="it-IT" dirty="0">
                <a:solidFill>
                  <a:schemeClr val="accent1">
                    <a:lumMod val="50000"/>
                  </a:schemeClr>
                </a:solidFill>
                <a:latin typeface="Garamond" panose="02020404030301010803" pitchFamily="18" charset="0"/>
              </a:rPr>
              <a:t>da imposta di registro </a:t>
            </a:r>
            <a:r>
              <a:rPr lang="it-IT" b="1" dirty="0">
                <a:solidFill>
                  <a:schemeClr val="accent1">
                    <a:lumMod val="50000"/>
                  </a:schemeClr>
                </a:solidFill>
                <a:latin typeface="Garamond" panose="02020404030301010803" pitchFamily="18" charset="0"/>
              </a:rPr>
              <a:t>se</a:t>
            </a:r>
            <a:r>
              <a:rPr lang="it-IT" dirty="0">
                <a:solidFill>
                  <a:schemeClr val="accent1">
                    <a:lumMod val="50000"/>
                  </a:schemeClr>
                </a:solidFill>
                <a:latin typeface="Garamond" panose="02020404030301010803" pitchFamily="18" charset="0"/>
              </a:rPr>
              <a:t> hanno lo </a:t>
            </a:r>
            <a:r>
              <a:rPr lang="it-IT" b="1" dirty="0">
                <a:solidFill>
                  <a:schemeClr val="accent1">
                    <a:lumMod val="50000"/>
                  </a:schemeClr>
                </a:solidFill>
                <a:latin typeface="Garamond" panose="02020404030301010803" pitchFamily="18" charset="0"/>
              </a:rPr>
              <a:t>SCOPO ESCLUSIVO </a:t>
            </a:r>
            <a:r>
              <a:rPr lang="it-IT" dirty="0">
                <a:solidFill>
                  <a:schemeClr val="accent1">
                    <a:lumMod val="50000"/>
                  </a:schemeClr>
                </a:solidFill>
                <a:latin typeface="Garamond" panose="02020404030301010803" pitchFamily="18" charset="0"/>
              </a:rPr>
              <a:t>di adeguare gli Statuti alle disposizioni dei presenti decreti.</a:t>
            </a:r>
          </a:p>
          <a:p>
            <a:pPr marL="0" indent="0">
              <a:buNone/>
            </a:pPr>
            <a:r>
              <a:rPr lang="it-IT" dirty="0">
                <a:solidFill>
                  <a:schemeClr val="accent1">
                    <a:lumMod val="50000"/>
                  </a:schemeClr>
                </a:solidFill>
                <a:latin typeface="Garamond" panose="02020404030301010803" pitchFamily="18" charset="0"/>
              </a:rPr>
              <a:t>Tutti gli atti citati sono, altresì </a:t>
            </a:r>
            <a:r>
              <a:rPr lang="it-IT" b="1" dirty="0">
                <a:solidFill>
                  <a:srgbClr val="C00000"/>
                </a:solidFill>
                <a:latin typeface="Garamond" panose="02020404030301010803" pitchFamily="18" charset="0"/>
              </a:rPr>
              <a:t>esenti </a:t>
            </a:r>
            <a:r>
              <a:rPr lang="it-IT" dirty="0">
                <a:solidFill>
                  <a:schemeClr val="accent1">
                    <a:lumMod val="50000"/>
                  </a:schemeClr>
                </a:solidFill>
                <a:latin typeface="Garamond" panose="02020404030301010803" pitchFamily="18" charset="0"/>
              </a:rPr>
              <a:t>da imposta di</a:t>
            </a:r>
            <a:r>
              <a:rPr lang="it-IT" b="1" dirty="0">
                <a:solidFill>
                  <a:schemeClr val="accent1">
                    <a:lumMod val="50000"/>
                  </a:schemeClr>
                </a:solidFill>
                <a:latin typeface="Garamond" panose="02020404030301010803" pitchFamily="18" charset="0"/>
              </a:rPr>
              <a:t> </a:t>
            </a:r>
            <a:r>
              <a:rPr lang="it-IT" b="1" dirty="0">
                <a:solidFill>
                  <a:srgbClr val="C00000"/>
                </a:solidFill>
                <a:latin typeface="Garamond" panose="02020404030301010803" pitchFamily="18" charset="0"/>
              </a:rPr>
              <a:t>bollo</a:t>
            </a:r>
            <a:r>
              <a:rPr lang="it-IT" b="1" dirty="0">
                <a:solidFill>
                  <a:schemeClr val="accent1">
                    <a:lumMod val="50000"/>
                  </a:schemeClr>
                </a:solidFill>
                <a:latin typeface="Garamond" panose="02020404030301010803" pitchFamily="18" charset="0"/>
              </a:rPr>
              <a:t> </a:t>
            </a:r>
            <a:r>
              <a:rPr lang="it-IT" dirty="0">
                <a:solidFill>
                  <a:schemeClr val="accent1">
                    <a:lumMod val="50000"/>
                  </a:schemeClr>
                </a:solidFill>
                <a:latin typeface="Garamond" panose="02020404030301010803" pitchFamily="18" charset="0"/>
              </a:rPr>
              <a:t>(art. 27 bis tabella dpr 642/1972)</a:t>
            </a:r>
          </a:p>
          <a:p>
            <a:pPr marL="0" indent="0">
              <a:buNone/>
            </a:pPr>
            <a:endParaRPr lang="it-IT" b="1" dirty="0">
              <a:solidFill>
                <a:schemeClr val="accent1">
                  <a:lumMod val="50000"/>
                </a:schemeClr>
              </a:solidFill>
              <a:latin typeface="Garamond" panose="02020404030301010803" pitchFamily="18" charset="0"/>
            </a:endParaRPr>
          </a:p>
        </p:txBody>
      </p:sp>
    </p:spTree>
    <p:extLst>
      <p:ext uri="{BB962C8B-B14F-4D97-AF65-F5344CB8AC3E}">
        <p14:creationId xmlns:p14="http://schemas.microsoft.com/office/powerpoint/2010/main" val="5364608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ente di ingrandimento su sfondo chiaro">
            <a:extLst>
              <a:ext uri="{FF2B5EF4-FFF2-40B4-BE49-F238E27FC236}">
                <a16:creationId xmlns:a16="http://schemas.microsoft.com/office/drawing/2014/main" id="{4F935A42-534D-A6B0-202D-9B8C706A60D8}"/>
              </a:ext>
            </a:extLst>
          </p:cNvPr>
          <p:cNvPicPr>
            <a:picLocks noChangeAspect="1"/>
          </p:cNvPicPr>
          <p:nvPr/>
        </p:nvPicPr>
        <p:blipFill rotWithShape="1">
          <a:blip r:embed="rId2"/>
          <a:srcRect l="36810" r="10530" b="-2"/>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009A64D6-8DCA-D949-E3FD-469E7BAEB36F}"/>
              </a:ext>
            </a:extLst>
          </p:cNvPr>
          <p:cNvSpPr>
            <a:spLocks noGrp="1"/>
          </p:cNvSpPr>
          <p:nvPr>
            <p:ph idx="1"/>
          </p:nvPr>
        </p:nvSpPr>
        <p:spPr>
          <a:xfrm>
            <a:off x="5410195" y="880533"/>
            <a:ext cx="6781801" cy="3496878"/>
          </a:xfrm>
        </p:spPr>
        <p:txBody>
          <a:bodyPr anchor="ctr">
            <a:normAutofit/>
          </a:bodyPr>
          <a:lstStyle/>
          <a:p>
            <a:pPr marL="0" indent="0">
              <a:buNone/>
            </a:pPr>
            <a:r>
              <a:rPr lang="it-IT" sz="4800" b="1" dirty="0">
                <a:solidFill>
                  <a:schemeClr val="accent1">
                    <a:lumMod val="50000"/>
                  </a:schemeClr>
                </a:solidFill>
                <a:latin typeface="Garamond" panose="02020404030301010803" pitchFamily="18" charset="0"/>
              </a:rPr>
              <a:t>GRAZIE PER L’ATTENZIONE</a:t>
            </a:r>
          </a:p>
        </p:txBody>
      </p:sp>
    </p:spTree>
    <p:extLst>
      <p:ext uri="{BB962C8B-B14F-4D97-AF65-F5344CB8AC3E}">
        <p14:creationId xmlns:p14="http://schemas.microsoft.com/office/powerpoint/2010/main" val="253463582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1519</TotalTime>
  <Words>2350</Words>
  <Application>Microsoft Macintosh PowerPoint</Application>
  <PresentationFormat>Widescreen</PresentationFormat>
  <Paragraphs>100</Paragraphs>
  <Slides>23</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23</vt:i4>
      </vt:variant>
    </vt:vector>
  </HeadingPairs>
  <TitlesOfParts>
    <vt:vector size="28" baseType="lpstr">
      <vt:lpstr>Arial</vt:lpstr>
      <vt:lpstr>Calibri</vt:lpstr>
      <vt:lpstr>Calibri Light</vt:lpstr>
      <vt:lpstr>Garamond</vt:lpstr>
      <vt:lpstr>Tema di Office</vt:lpstr>
      <vt:lpstr>Adeguamento degli statuti di ASD e SSD</vt:lpstr>
      <vt:lpstr>DEFINIZIONI (Art. 2 Dlgs 39/2021)</vt:lpstr>
      <vt:lpstr>Forma Giuridica </vt:lpstr>
      <vt:lpstr>LE MODIFICHE STATUTARIE:  1) L’OGGETTO SOCIALE</vt:lpstr>
      <vt:lpstr>ATTIVITÀ DIVERSE: Ai sensi dell’art. 9 dlgs 36/2021, le ASD e SSD “possono esercitare attività diverse a condizione che l’atto costitutivo o lo Statuto lo consentano e che abbiano carattere secondario e strumentale rispetto alle attività istituzionali‘‘ In analogia con quanto previsto in materia di ETS (D.M. Lavoro n. 107/2021), si introducono criteri e soglie di ricavi, volti a circoscrivere lo svolgimento di dette attività rispetto al patrimonio complessivo. Il mancato rispetto di tali criteri, per due esercizi consecutivi, comporta la cancellazione d’ufficio dal Registro.  È opportuno precisare che i proventi derivanti da rapporti di sponsorizzazione, promo pubblicitari, cessione di diritti e indennità legate alla formazione degli atleti, nonché dalla gestione di impianti e strutture sportive, sono esclusi dal computo delle attività diverse.</vt:lpstr>
      <vt:lpstr>Lo Statuto potrebbe, pertanto, implementare una clausola del seguente tenore letterale:  “Il sodalizio sportivo esercita, in via stabile e principale, l’organizzazione e la gestione di attvità sportive dilettantistiche, ivi compresa la formazione, la didattica, la preparazione e l’assistenza all’attività sportiva dilettantistica, con particolare riferimento alla disciplina del………..riconosciuta dall’ordinamento giuridico italiano, nonchè attività diverse di……….purchè secondarie e strumentali a quelle caratterizzanti le organizzazioni sportive, secondo requisiti, criteri e modalità previsti dalla legge ”  dubbio:  Il tenore letterale della norma in commento ha indotto la dottrina, nei primi commenti, ad interrogarsi sulla necessità che l’ente esegua le suddette attività principali in maniera cumulativa o, al contrario, sia nella facoltà di svolgerne solo alcune;</vt:lpstr>
      <vt:lpstr>2) INCOMPATIBILITÀ DEGLI AMMINISTRATORI</vt:lpstr>
      <vt:lpstr>3) ASSENZA DI SCOPO DI LUCRO</vt:lpstr>
      <vt:lpstr>Auto-destinazione degli utili per SSD</vt:lpstr>
      <vt:lpstr>4)   Clausole Statutarie opportune ove mancanti</vt:lpstr>
      <vt:lpstr>Sul punto, l’atto costitutivo potrebbe implementare le seguenti clausole:</vt:lpstr>
      <vt:lpstr>Il Registro Nazionale delle Attività Sportive Dilettantistiche</vt:lpstr>
      <vt:lpstr>ISCRIZIONE NEL REGISTRO</vt:lpstr>
      <vt:lpstr>OPPONIBILITÀ AI TERZI </vt:lpstr>
      <vt:lpstr>ISTANZA PER RICONOSCIMENTO DELLA PERSONALITÀ GIURIDICA</vt:lpstr>
      <vt:lpstr>Con la domanda di iscrizione nel Registro può essere presentata istanza di riconoscimento della personalità giuridica, come previsto dall’ art. 14 dlgs n. 39/2021.  Sul punto si ricorda che la personalità giuridica si traduce nella autonomia patrimoniale perfetta tra patrimonio dell’ente e patrimonio personale dei suoi soci o associati.  Si tratta di una tematica che coinvolge le sole associazioni sportive dilettantistiche, in quanto la personalità giuridica è attribuzione ontologicamente propria delle società di capitali e cooperative.</vt:lpstr>
      <vt:lpstr>A tal fine, è necessario allegare all’istanza:  -verbale di approvazione del bilancio di esercizio o il rendiconto finanziario; -verbali di modifica e relativi statuti aggiornati, entro i 30 giorni successivi; -verbali di modifica di organi statutari e di modifica della sede legale;  Per le associazioni già riconosciute ai sensi del dpr n. 361/2000, l’iscrizione nel Registro delle persone giuridiche, presso la competente Prefettura, è sospesa nel periodo in cui l’ente risulta iscritto nel Registro Nazionale delle Attività Sportive Dilettantistiche e queste mantengono la personalità giuridica conseguente all’iscrizione originaria.  Per le ASD ETS, dunque in possesso della personalità giuridica in virtù dell’ iscrizione nel Registro Unico Nazionale Enti del Terzo Settore, rimane efficace l’iscrizione nel RUNTS, ai fini del riconoscimento della personalità giuridica.  </vt:lpstr>
      <vt:lpstr>IL RUOLO DEL NOTAIO</vt:lpstr>
      <vt:lpstr>Presentazione standard di PowerPoint</vt:lpstr>
      <vt:lpstr>Presentazione standard di PowerPoint</vt:lpstr>
      <vt:lpstr>Presentazione standard di PowerPoint</vt:lpstr>
      <vt:lpstr>TERMINI e AGEVOLAZIONI FISCALI</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Adeguamento degli statuti di ASD e SSD</dc:title>
  <dc:creator>Afroditi Gkaltsidopoulou</dc:creator>
  <cp:lastModifiedBy>Afroditi Gkaltsidopoulou</cp:lastModifiedBy>
  <cp:revision>45</cp:revision>
  <dcterms:created xsi:type="dcterms:W3CDTF">2023-10-24T08:53:58Z</dcterms:created>
  <dcterms:modified xsi:type="dcterms:W3CDTF">2023-10-25T11:00:20Z</dcterms:modified>
</cp:coreProperties>
</file>